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46945-0B08-4BA8-873C-1BAB07F3EDBC}" type="doc">
      <dgm:prSet loTypeId="urn:microsoft.com/office/officeart/2005/8/layout/hChevron3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BC124E48-5935-4AAB-96B3-2D62A3B09C54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dirty="0"/>
            <a:t>Habilitar mejores interacciones con los clientes, mejorar la satisfacción del cliente</a:t>
          </a:r>
          <a:endParaRPr lang="es-ES" dirty="0"/>
        </a:p>
      </dgm:t>
    </dgm:pt>
    <dgm:pt modelId="{00B7287C-F45B-4CC7-800E-6CB9079C434C}" type="parTrans" cxnId="{1D4B7463-2A48-4699-A572-EAF5AFDEB0EE}">
      <dgm:prSet/>
      <dgm:spPr/>
      <dgm:t>
        <a:bodyPr/>
        <a:lstStyle/>
        <a:p>
          <a:endParaRPr lang="es-ES"/>
        </a:p>
      </dgm:t>
    </dgm:pt>
    <dgm:pt modelId="{C82E4799-3918-4FA9-88FC-46BAFC8BDFF4}" type="sibTrans" cxnId="{1D4B7463-2A48-4699-A572-EAF5AFDEB0EE}">
      <dgm:prSet/>
      <dgm:spPr/>
      <dgm:t>
        <a:bodyPr/>
        <a:lstStyle/>
        <a:p>
          <a:endParaRPr lang="es-ES"/>
        </a:p>
      </dgm:t>
    </dgm:pt>
    <dgm:pt modelId="{34FA02D4-25B9-465D-9555-F5AECCA80C5B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dirty="0"/>
            <a:t>Mejorar la lealtad del cliente, aumentar los ingresos y las ventas</a:t>
          </a:r>
          <a:endParaRPr lang="es-ES" dirty="0"/>
        </a:p>
      </dgm:t>
    </dgm:pt>
    <dgm:pt modelId="{57E6EA75-B894-4E9C-B325-30DBC9E2EA68}" type="parTrans" cxnId="{B29007C0-4C40-4856-ADC8-C15E40D84194}">
      <dgm:prSet/>
      <dgm:spPr/>
      <dgm:t>
        <a:bodyPr/>
        <a:lstStyle/>
        <a:p>
          <a:endParaRPr lang="es-ES"/>
        </a:p>
      </dgm:t>
    </dgm:pt>
    <dgm:pt modelId="{13CFE853-85D8-4EEA-A11A-B666BC503B7D}" type="sibTrans" cxnId="{B29007C0-4C40-4856-ADC8-C15E40D84194}">
      <dgm:prSet/>
      <dgm:spPr/>
      <dgm:t>
        <a:bodyPr/>
        <a:lstStyle/>
        <a:p>
          <a:endParaRPr lang="es-ES"/>
        </a:p>
      </dgm:t>
    </dgm:pt>
    <dgm:pt modelId="{2B1EB728-0827-4D22-9005-01242AED128C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dirty="0"/>
            <a:t>Mejorar las medidas y los indicadores clave de rendimiento, reducir los riesgos de marca</a:t>
          </a:r>
          <a:endParaRPr lang="es-ES" dirty="0"/>
        </a:p>
      </dgm:t>
    </dgm:pt>
    <dgm:pt modelId="{6D63C1FE-C5E7-4B5C-87D0-F0BDFA69924D}" type="parTrans" cxnId="{6E3D44ED-CDC6-4F14-B6D1-8F1861EB6FF0}">
      <dgm:prSet/>
      <dgm:spPr/>
      <dgm:t>
        <a:bodyPr/>
        <a:lstStyle/>
        <a:p>
          <a:endParaRPr lang="es-ES"/>
        </a:p>
      </dgm:t>
    </dgm:pt>
    <dgm:pt modelId="{79AC1A5A-5102-404B-A63D-41AE2936FBD8}" type="sibTrans" cxnId="{6E3D44ED-CDC6-4F14-B6D1-8F1861EB6FF0}">
      <dgm:prSet/>
      <dgm:spPr/>
      <dgm:t>
        <a:bodyPr/>
        <a:lstStyle/>
        <a:p>
          <a:endParaRPr lang="es-ES"/>
        </a:p>
      </dgm:t>
    </dgm:pt>
    <dgm:pt modelId="{E3E2E2E1-DF08-41ED-94AF-256466FAE36B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dirty="0"/>
            <a:t>Determinar las deficiencias y problemas, reconocer las oportunidades</a:t>
          </a:r>
          <a:endParaRPr lang="es-ES" dirty="0"/>
        </a:p>
      </dgm:t>
    </dgm:pt>
    <dgm:pt modelId="{419F066A-BDD6-4E7C-90EF-CA3AA515B38E}" type="parTrans" cxnId="{A8F31BF8-4649-47C8-86C8-0565837D40A7}">
      <dgm:prSet/>
      <dgm:spPr/>
      <dgm:t>
        <a:bodyPr/>
        <a:lstStyle/>
        <a:p>
          <a:endParaRPr lang="es-ES"/>
        </a:p>
      </dgm:t>
    </dgm:pt>
    <dgm:pt modelId="{3FE44E04-97A1-43A9-BA4A-9EA027BEECBC}" type="sibTrans" cxnId="{A8F31BF8-4649-47C8-86C8-0565837D40A7}">
      <dgm:prSet/>
      <dgm:spPr/>
      <dgm:t>
        <a:bodyPr/>
        <a:lstStyle/>
        <a:p>
          <a:endParaRPr lang="es-ES"/>
        </a:p>
      </dgm:t>
    </dgm:pt>
    <dgm:pt modelId="{F3AF5042-57B0-4A8B-9C83-1138273B6CBD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dirty="0"/>
            <a:t>Aprovechar las nuevas tecnologías, desarrollar innovaciones</a:t>
          </a:r>
          <a:endParaRPr lang="es-ES" dirty="0"/>
        </a:p>
      </dgm:t>
    </dgm:pt>
    <dgm:pt modelId="{CFFAFABC-AA6C-4311-9A9A-4C9583A6B783}" type="parTrans" cxnId="{59A8CC0E-EEAE-45D6-B6E5-7E066F1328C4}">
      <dgm:prSet/>
      <dgm:spPr/>
      <dgm:t>
        <a:bodyPr/>
        <a:lstStyle/>
        <a:p>
          <a:endParaRPr lang="es-ES"/>
        </a:p>
      </dgm:t>
    </dgm:pt>
    <dgm:pt modelId="{D4F13FE3-D3A8-46D0-8072-DEBE6D0BE1DA}" type="sibTrans" cxnId="{59A8CC0E-EEAE-45D6-B6E5-7E066F1328C4}">
      <dgm:prSet/>
      <dgm:spPr/>
      <dgm:t>
        <a:bodyPr/>
        <a:lstStyle/>
        <a:p>
          <a:endParaRPr lang="es-ES"/>
        </a:p>
      </dgm:t>
    </dgm:pt>
    <dgm:pt modelId="{B76289CA-4B1F-47BA-8C32-8173AD3912CF}" type="pres">
      <dgm:prSet presAssocID="{E5D46945-0B08-4BA8-873C-1BAB07F3EDBC}" presName="Name0" presStyleCnt="0">
        <dgm:presLayoutVars>
          <dgm:dir/>
          <dgm:resizeHandles val="exact"/>
        </dgm:presLayoutVars>
      </dgm:prSet>
      <dgm:spPr/>
    </dgm:pt>
    <dgm:pt modelId="{D41EF0AC-0A2C-4923-A1B4-E788BF39EC69}" type="pres">
      <dgm:prSet presAssocID="{BC124E48-5935-4AAB-96B3-2D62A3B09C54}" presName="parTxOnly" presStyleLbl="node1" presStyleIdx="0" presStyleCnt="5">
        <dgm:presLayoutVars>
          <dgm:bulletEnabled val="1"/>
        </dgm:presLayoutVars>
      </dgm:prSet>
      <dgm:spPr/>
    </dgm:pt>
    <dgm:pt modelId="{ECB9257A-F268-45E9-9336-17830936E7F9}" type="pres">
      <dgm:prSet presAssocID="{C82E4799-3918-4FA9-88FC-46BAFC8BDFF4}" presName="parSpace" presStyleCnt="0"/>
      <dgm:spPr/>
    </dgm:pt>
    <dgm:pt modelId="{6F8D5DA1-4CD3-4D96-A4E1-D55A8D4F92DF}" type="pres">
      <dgm:prSet presAssocID="{34FA02D4-25B9-465D-9555-F5AECCA80C5B}" presName="parTxOnly" presStyleLbl="node1" presStyleIdx="1" presStyleCnt="5">
        <dgm:presLayoutVars>
          <dgm:bulletEnabled val="1"/>
        </dgm:presLayoutVars>
      </dgm:prSet>
      <dgm:spPr/>
    </dgm:pt>
    <dgm:pt modelId="{8E1F7A16-17B5-4C2B-83CE-4918061F4132}" type="pres">
      <dgm:prSet presAssocID="{13CFE853-85D8-4EEA-A11A-B666BC503B7D}" presName="parSpace" presStyleCnt="0"/>
      <dgm:spPr/>
    </dgm:pt>
    <dgm:pt modelId="{AEC7F775-9025-4A08-BAB2-C0C9D31000AA}" type="pres">
      <dgm:prSet presAssocID="{2B1EB728-0827-4D22-9005-01242AED128C}" presName="parTxOnly" presStyleLbl="node1" presStyleIdx="2" presStyleCnt="5">
        <dgm:presLayoutVars>
          <dgm:bulletEnabled val="1"/>
        </dgm:presLayoutVars>
      </dgm:prSet>
      <dgm:spPr/>
    </dgm:pt>
    <dgm:pt modelId="{8B8AAA1E-1638-47B8-A183-794DD2D76E68}" type="pres">
      <dgm:prSet presAssocID="{79AC1A5A-5102-404B-A63D-41AE2936FBD8}" presName="parSpace" presStyleCnt="0"/>
      <dgm:spPr/>
    </dgm:pt>
    <dgm:pt modelId="{7BF647E1-0F43-435E-8E07-4BD81F3B62C6}" type="pres">
      <dgm:prSet presAssocID="{E3E2E2E1-DF08-41ED-94AF-256466FAE36B}" presName="parTxOnly" presStyleLbl="node1" presStyleIdx="3" presStyleCnt="5">
        <dgm:presLayoutVars>
          <dgm:bulletEnabled val="1"/>
        </dgm:presLayoutVars>
      </dgm:prSet>
      <dgm:spPr/>
    </dgm:pt>
    <dgm:pt modelId="{D3E23255-335E-4CE0-A38B-C73F346F8843}" type="pres">
      <dgm:prSet presAssocID="{3FE44E04-97A1-43A9-BA4A-9EA027BEECBC}" presName="parSpace" presStyleCnt="0"/>
      <dgm:spPr/>
    </dgm:pt>
    <dgm:pt modelId="{90BD4D95-FCC2-494D-9308-6DB46A5A867B}" type="pres">
      <dgm:prSet presAssocID="{F3AF5042-57B0-4A8B-9C83-1138273B6CBD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3FB2021-96E1-41CB-BD2A-1B87C19B0FA3}" type="presOf" srcId="{F3AF5042-57B0-4A8B-9C83-1138273B6CBD}" destId="{90BD4D95-FCC2-494D-9308-6DB46A5A867B}" srcOrd="0" destOrd="0" presId="urn:microsoft.com/office/officeart/2005/8/layout/hChevron3"/>
    <dgm:cxn modelId="{B29007C0-4C40-4856-ADC8-C15E40D84194}" srcId="{E5D46945-0B08-4BA8-873C-1BAB07F3EDBC}" destId="{34FA02D4-25B9-465D-9555-F5AECCA80C5B}" srcOrd="1" destOrd="0" parTransId="{57E6EA75-B894-4E9C-B325-30DBC9E2EA68}" sibTransId="{13CFE853-85D8-4EEA-A11A-B666BC503B7D}"/>
    <dgm:cxn modelId="{3EAB4812-B36A-4EAD-9AE9-19D84EDBDF07}" type="presOf" srcId="{E3E2E2E1-DF08-41ED-94AF-256466FAE36B}" destId="{7BF647E1-0F43-435E-8E07-4BD81F3B62C6}" srcOrd="0" destOrd="0" presId="urn:microsoft.com/office/officeart/2005/8/layout/hChevron3"/>
    <dgm:cxn modelId="{1D4B7463-2A48-4699-A572-EAF5AFDEB0EE}" srcId="{E5D46945-0B08-4BA8-873C-1BAB07F3EDBC}" destId="{BC124E48-5935-4AAB-96B3-2D62A3B09C54}" srcOrd="0" destOrd="0" parTransId="{00B7287C-F45B-4CC7-800E-6CB9079C434C}" sibTransId="{C82E4799-3918-4FA9-88FC-46BAFC8BDFF4}"/>
    <dgm:cxn modelId="{E20AF078-4F36-4A80-9704-5D545B135A42}" type="presOf" srcId="{34FA02D4-25B9-465D-9555-F5AECCA80C5B}" destId="{6F8D5DA1-4CD3-4D96-A4E1-D55A8D4F92DF}" srcOrd="0" destOrd="0" presId="urn:microsoft.com/office/officeart/2005/8/layout/hChevron3"/>
    <dgm:cxn modelId="{6E3D44ED-CDC6-4F14-B6D1-8F1861EB6FF0}" srcId="{E5D46945-0B08-4BA8-873C-1BAB07F3EDBC}" destId="{2B1EB728-0827-4D22-9005-01242AED128C}" srcOrd="2" destOrd="0" parTransId="{6D63C1FE-C5E7-4B5C-87D0-F0BDFA69924D}" sibTransId="{79AC1A5A-5102-404B-A63D-41AE2936FBD8}"/>
    <dgm:cxn modelId="{8E76F9A1-EFBA-4820-9DFA-388DDEA7616B}" type="presOf" srcId="{E5D46945-0B08-4BA8-873C-1BAB07F3EDBC}" destId="{B76289CA-4B1F-47BA-8C32-8173AD3912CF}" srcOrd="0" destOrd="0" presId="urn:microsoft.com/office/officeart/2005/8/layout/hChevron3"/>
    <dgm:cxn modelId="{4E876DA4-3182-4D58-A675-784EB0305B21}" type="presOf" srcId="{2B1EB728-0827-4D22-9005-01242AED128C}" destId="{AEC7F775-9025-4A08-BAB2-C0C9D31000AA}" srcOrd="0" destOrd="0" presId="urn:microsoft.com/office/officeart/2005/8/layout/hChevron3"/>
    <dgm:cxn modelId="{C7896521-75A9-4232-97E4-B80EE9F56D08}" type="presOf" srcId="{BC124E48-5935-4AAB-96B3-2D62A3B09C54}" destId="{D41EF0AC-0A2C-4923-A1B4-E788BF39EC69}" srcOrd="0" destOrd="0" presId="urn:microsoft.com/office/officeart/2005/8/layout/hChevron3"/>
    <dgm:cxn modelId="{A8F31BF8-4649-47C8-86C8-0565837D40A7}" srcId="{E5D46945-0B08-4BA8-873C-1BAB07F3EDBC}" destId="{E3E2E2E1-DF08-41ED-94AF-256466FAE36B}" srcOrd="3" destOrd="0" parTransId="{419F066A-BDD6-4E7C-90EF-CA3AA515B38E}" sibTransId="{3FE44E04-97A1-43A9-BA4A-9EA027BEECBC}"/>
    <dgm:cxn modelId="{59A8CC0E-EEAE-45D6-B6E5-7E066F1328C4}" srcId="{E5D46945-0B08-4BA8-873C-1BAB07F3EDBC}" destId="{F3AF5042-57B0-4A8B-9C83-1138273B6CBD}" srcOrd="4" destOrd="0" parTransId="{CFFAFABC-AA6C-4311-9A9A-4C9583A6B783}" sibTransId="{D4F13FE3-D3A8-46D0-8072-DEBE6D0BE1DA}"/>
    <dgm:cxn modelId="{F261C2AE-5030-47E6-BEDB-4B67DEA29F10}" type="presParOf" srcId="{B76289CA-4B1F-47BA-8C32-8173AD3912CF}" destId="{D41EF0AC-0A2C-4923-A1B4-E788BF39EC69}" srcOrd="0" destOrd="0" presId="urn:microsoft.com/office/officeart/2005/8/layout/hChevron3"/>
    <dgm:cxn modelId="{F5CF5B47-344D-4136-8230-B02B0F0E75D8}" type="presParOf" srcId="{B76289CA-4B1F-47BA-8C32-8173AD3912CF}" destId="{ECB9257A-F268-45E9-9336-17830936E7F9}" srcOrd="1" destOrd="0" presId="urn:microsoft.com/office/officeart/2005/8/layout/hChevron3"/>
    <dgm:cxn modelId="{279EB310-E544-4BB4-A01D-EE0B06754B53}" type="presParOf" srcId="{B76289CA-4B1F-47BA-8C32-8173AD3912CF}" destId="{6F8D5DA1-4CD3-4D96-A4E1-D55A8D4F92DF}" srcOrd="2" destOrd="0" presId="urn:microsoft.com/office/officeart/2005/8/layout/hChevron3"/>
    <dgm:cxn modelId="{7C2D727A-0B4E-4456-BE00-D96124197FC6}" type="presParOf" srcId="{B76289CA-4B1F-47BA-8C32-8173AD3912CF}" destId="{8E1F7A16-17B5-4C2B-83CE-4918061F4132}" srcOrd="3" destOrd="0" presId="urn:microsoft.com/office/officeart/2005/8/layout/hChevron3"/>
    <dgm:cxn modelId="{499AEB72-7B7C-4C83-8668-F3A07900C1CB}" type="presParOf" srcId="{B76289CA-4B1F-47BA-8C32-8173AD3912CF}" destId="{AEC7F775-9025-4A08-BAB2-C0C9D31000AA}" srcOrd="4" destOrd="0" presId="urn:microsoft.com/office/officeart/2005/8/layout/hChevron3"/>
    <dgm:cxn modelId="{154C50BD-6A08-470C-BEF5-A032F046E313}" type="presParOf" srcId="{B76289CA-4B1F-47BA-8C32-8173AD3912CF}" destId="{8B8AAA1E-1638-47B8-A183-794DD2D76E68}" srcOrd="5" destOrd="0" presId="urn:microsoft.com/office/officeart/2005/8/layout/hChevron3"/>
    <dgm:cxn modelId="{E015C11E-B98B-4C00-BC84-53C207F4E775}" type="presParOf" srcId="{B76289CA-4B1F-47BA-8C32-8173AD3912CF}" destId="{7BF647E1-0F43-435E-8E07-4BD81F3B62C6}" srcOrd="6" destOrd="0" presId="urn:microsoft.com/office/officeart/2005/8/layout/hChevron3"/>
    <dgm:cxn modelId="{524F98F9-5010-4B4A-9279-C6AC06E84212}" type="presParOf" srcId="{B76289CA-4B1F-47BA-8C32-8173AD3912CF}" destId="{D3E23255-335E-4CE0-A38B-C73F346F8843}" srcOrd="7" destOrd="0" presId="urn:microsoft.com/office/officeart/2005/8/layout/hChevron3"/>
    <dgm:cxn modelId="{D4C44B59-C1E3-4D6F-BCD6-6EB0425AB784}" type="presParOf" srcId="{B76289CA-4B1F-47BA-8C32-8173AD3912CF}" destId="{90BD4D95-FCC2-494D-9308-6DB46A5A867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F0AC-0A2C-4923-A1B4-E788BF39EC69}">
      <dsp:nvSpPr>
        <dsp:cNvPr id="0" name=""/>
        <dsp:cNvSpPr/>
      </dsp:nvSpPr>
      <dsp:spPr>
        <a:xfrm>
          <a:off x="1422" y="622930"/>
          <a:ext cx="2773530" cy="1109412"/>
        </a:xfrm>
        <a:prstGeom prst="homePlat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kern="1200" dirty="0"/>
            <a:t>Habilitar mejores interacciones con los clientes, mejorar la satisfacción del cliente</a:t>
          </a:r>
          <a:endParaRPr lang="es-ES" sz="1400" kern="1200" dirty="0"/>
        </a:p>
      </dsp:txBody>
      <dsp:txXfrm>
        <a:off x="1422" y="622930"/>
        <a:ext cx="2496177" cy="1109412"/>
      </dsp:txXfrm>
    </dsp:sp>
    <dsp:sp modelId="{6F8D5DA1-4CD3-4D96-A4E1-D55A8D4F92DF}">
      <dsp:nvSpPr>
        <dsp:cNvPr id="0" name=""/>
        <dsp:cNvSpPr/>
      </dsp:nvSpPr>
      <dsp:spPr>
        <a:xfrm>
          <a:off x="2220246" y="622930"/>
          <a:ext cx="2773530" cy="110941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01189"/>
                <a:satOff val="-2238"/>
                <a:lumOff val="1679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kern="1200" dirty="0"/>
            <a:t>Mejorar la lealtad del cliente, aumentar los ingresos y las ventas</a:t>
          </a:r>
          <a:endParaRPr lang="es-ES" sz="1400" kern="1200" dirty="0"/>
        </a:p>
      </dsp:txBody>
      <dsp:txXfrm>
        <a:off x="2774952" y="622930"/>
        <a:ext cx="1664118" cy="1109412"/>
      </dsp:txXfrm>
    </dsp:sp>
    <dsp:sp modelId="{AEC7F775-9025-4A08-BAB2-C0C9D31000AA}">
      <dsp:nvSpPr>
        <dsp:cNvPr id="0" name=""/>
        <dsp:cNvSpPr/>
      </dsp:nvSpPr>
      <dsp:spPr>
        <a:xfrm>
          <a:off x="4439071" y="622930"/>
          <a:ext cx="2773530" cy="110941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02378"/>
                <a:satOff val="-4476"/>
                <a:lumOff val="3359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kern="1200" dirty="0"/>
            <a:t>Mejorar las medidas y los indicadores clave de rendimiento, reducir los riesgos de marca</a:t>
          </a:r>
          <a:endParaRPr lang="es-ES" sz="1400" kern="1200" dirty="0"/>
        </a:p>
      </dsp:txBody>
      <dsp:txXfrm>
        <a:off x="4993777" y="622930"/>
        <a:ext cx="1664118" cy="1109412"/>
      </dsp:txXfrm>
    </dsp:sp>
    <dsp:sp modelId="{7BF647E1-0F43-435E-8E07-4BD81F3B62C6}">
      <dsp:nvSpPr>
        <dsp:cNvPr id="0" name=""/>
        <dsp:cNvSpPr/>
      </dsp:nvSpPr>
      <dsp:spPr>
        <a:xfrm>
          <a:off x="6657895" y="622930"/>
          <a:ext cx="2773530" cy="110941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02378"/>
                <a:satOff val="-4476"/>
                <a:lumOff val="3359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kern="1200" dirty="0"/>
            <a:t>Determinar las deficiencias y problemas, reconocer las oportunidades</a:t>
          </a:r>
          <a:endParaRPr lang="es-ES" sz="1400" kern="1200" dirty="0"/>
        </a:p>
      </dsp:txBody>
      <dsp:txXfrm>
        <a:off x="7212601" y="622930"/>
        <a:ext cx="1664118" cy="1109412"/>
      </dsp:txXfrm>
    </dsp:sp>
    <dsp:sp modelId="{90BD4D95-FCC2-494D-9308-6DB46A5A867B}">
      <dsp:nvSpPr>
        <dsp:cNvPr id="0" name=""/>
        <dsp:cNvSpPr/>
      </dsp:nvSpPr>
      <dsp:spPr>
        <a:xfrm>
          <a:off x="8876720" y="622930"/>
          <a:ext cx="2773530" cy="110941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01189"/>
                <a:satOff val="-2238"/>
                <a:lumOff val="1679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kern="1200" dirty="0"/>
            <a:t>Aprovechar las nuevas tecnologías, desarrollar innovaciones</a:t>
          </a:r>
          <a:endParaRPr lang="es-ES" sz="1400" kern="1200" dirty="0"/>
        </a:p>
      </dsp:txBody>
      <dsp:txXfrm>
        <a:off x="9431426" y="622930"/>
        <a:ext cx="1664118" cy="1109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868"/>
            <a:ext cx="11942064" cy="52715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5280" y="1556793"/>
            <a:ext cx="6144683" cy="938535"/>
          </a:xfrm>
        </p:spPr>
        <p:txBody>
          <a:bodyPr>
            <a:norm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es-ES" dirty="0"/>
              <a:t>Título de Presentación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314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23392" y="1268760"/>
            <a:ext cx="1097280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Título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43924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2192000" cy="6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6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1268760"/>
            <a:ext cx="1097280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060848"/>
            <a:ext cx="53848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060848"/>
            <a:ext cx="53848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2192000" cy="6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23392" y="1196752"/>
            <a:ext cx="10972800" cy="79208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Título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2192000" cy="6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2192000" cy="6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D5C-B734-4563-B224-1D9E86500E5C}" type="datetimeFigureOut">
              <a:rPr lang="es-CL" smtClean="0"/>
              <a:t>21-09-2016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B04C-2E73-4FBA-A4E2-3B2F0DAA79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2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2D5C-B734-4563-B224-1D9E86500E5C}" type="datetimeFigureOut">
              <a:rPr lang="es-CL" smtClean="0"/>
              <a:t>21-09-2016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B04C-2E73-4FBA-A4E2-3B2F0DAA79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225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5026" y="1915248"/>
            <a:ext cx="7005016" cy="938535"/>
          </a:xfrm>
        </p:spPr>
        <p:txBody>
          <a:bodyPr>
            <a:noAutofit/>
          </a:bodyPr>
          <a:lstStyle/>
          <a:p>
            <a:r>
              <a:rPr lang="es-CL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¿Conoces el viaje de tu cliente?</a:t>
            </a:r>
          </a:p>
        </p:txBody>
      </p:sp>
      <p:sp>
        <p:nvSpPr>
          <p:cNvPr id="5" name="CuadroTexto 4"/>
          <p:cNvSpPr txBox="1"/>
          <p:nvPr/>
        </p:nvSpPr>
        <p:spPr>
          <a:xfrm rot="1466599">
            <a:off x="9349308" y="482955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¿Cómo es su experiencia de compra?</a:t>
            </a:r>
          </a:p>
        </p:txBody>
      </p:sp>
      <p:sp>
        <p:nvSpPr>
          <p:cNvPr id="6" name="CuadroTexto 5"/>
          <p:cNvSpPr txBox="1"/>
          <p:nvPr/>
        </p:nvSpPr>
        <p:spPr>
          <a:xfrm rot="20649803">
            <a:off x="9231321" y="122917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¿Cuáles son sus canales de comunicación?</a:t>
            </a:r>
          </a:p>
        </p:txBody>
      </p:sp>
      <p:sp>
        <p:nvSpPr>
          <p:cNvPr id="7" name="CuadroTexto 6"/>
          <p:cNvSpPr txBox="1"/>
          <p:nvPr/>
        </p:nvSpPr>
        <p:spPr>
          <a:xfrm rot="21053054">
            <a:off x="5993039" y="408447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¿Conoces las preferencias de tu cliente?</a:t>
            </a:r>
          </a:p>
        </p:txBody>
      </p:sp>
      <p:sp>
        <p:nvSpPr>
          <p:cNvPr id="8" name="CuadroTexto 7"/>
          <p:cNvSpPr txBox="1"/>
          <p:nvPr/>
        </p:nvSpPr>
        <p:spPr>
          <a:xfrm rot="529071">
            <a:off x="879626" y="90815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¿Quién es tu cliente?</a:t>
            </a:r>
          </a:p>
        </p:txBody>
      </p:sp>
      <p:sp>
        <p:nvSpPr>
          <p:cNvPr id="9" name="CuadroTexto 8"/>
          <p:cNvSpPr txBox="1"/>
          <p:nvPr/>
        </p:nvSpPr>
        <p:spPr>
          <a:xfrm rot="20049940">
            <a:off x="5029200" y="45235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¿Con quién interactúa?</a:t>
            </a:r>
          </a:p>
        </p:txBody>
      </p:sp>
      <p:sp>
        <p:nvSpPr>
          <p:cNvPr id="11" name="CuadroTexto 10"/>
          <p:cNvSpPr txBox="1"/>
          <p:nvPr/>
        </p:nvSpPr>
        <p:spPr>
          <a:xfrm rot="1032420">
            <a:off x="1422753" y="4952848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¿Cuáles son los momentos de verdad de tu cliente?</a:t>
            </a:r>
          </a:p>
        </p:txBody>
      </p:sp>
    </p:spTree>
    <p:extLst>
      <p:ext uri="{BB962C8B-B14F-4D97-AF65-F5344CB8AC3E}">
        <p14:creationId xmlns:p14="http://schemas.microsoft.com/office/powerpoint/2010/main" val="250330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55160"/>
            <a:ext cx="8326582" cy="729384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accent5">
                    <a:lumMod val="50000"/>
                  </a:schemeClr>
                </a:solidFill>
              </a:rPr>
              <a:t>El pasado y el presente del viaje de un cliente</a:t>
            </a:r>
            <a:br>
              <a:rPr lang="es-CL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es-CL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54" t="26302" r="26549" b="13959"/>
          <a:stretch/>
        </p:blipFill>
        <p:spPr>
          <a:xfrm>
            <a:off x="415636" y="2147454"/>
            <a:ext cx="8423564" cy="43641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39200" y="1094510"/>
            <a:ext cx="2937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/>
              <a:t>“La compra de una blusa”</a:t>
            </a:r>
          </a:p>
          <a:p>
            <a:endParaRPr lang="es-CL" dirty="0"/>
          </a:p>
          <a:p>
            <a:r>
              <a:rPr lang="es-CL" dirty="0"/>
              <a:t>Hace 25 años, un cliente podía comprar un producto de 3 o 4 maneras (flechas negras).</a:t>
            </a:r>
          </a:p>
          <a:p>
            <a:endParaRPr lang="es-CL" dirty="0"/>
          </a:p>
          <a:p>
            <a:r>
              <a:rPr lang="es-CL" dirty="0"/>
              <a:t>Hoy en día hay más de 1.000 oportunidades de comprar para el mismo producto (líneas azules).</a:t>
            </a:r>
          </a:p>
          <a:p>
            <a:endParaRPr lang="es-CL" dirty="0"/>
          </a:p>
          <a:p>
            <a:r>
              <a:rPr lang="es-CL" dirty="0"/>
              <a:t>Las mejores organizaciones proporcionan la mayor cantidad de variaciones como sea posible, para ofrecer a sus clientes todas las maneras de comprar el producto que desean.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986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130215"/>
            <a:ext cx="10972800" cy="720080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accent5">
                    <a:lumMod val="50000"/>
                  </a:schemeClr>
                </a:solidFill>
              </a:rPr>
              <a:t>Lo Nuevo… </a:t>
            </a:r>
            <a:r>
              <a:rPr lang="es-CL" sz="4000" dirty="0" err="1">
                <a:solidFill>
                  <a:schemeClr val="accent5">
                    <a:lumMod val="50000"/>
                  </a:schemeClr>
                </a:solidFill>
              </a:rPr>
              <a:t>Customer</a:t>
            </a:r>
            <a:r>
              <a:rPr lang="es-CL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4000" dirty="0" err="1">
                <a:solidFill>
                  <a:schemeClr val="accent5">
                    <a:lumMod val="50000"/>
                  </a:schemeClr>
                </a:solidFill>
              </a:rPr>
              <a:t>Experience</a:t>
            </a:r>
            <a:r>
              <a:rPr lang="es-CL" sz="4000" dirty="0">
                <a:solidFill>
                  <a:schemeClr val="accent5">
                    <a:lumMod val="50000"/>
                  </a:schemeClr>
                </a:solidFill>
              </a:rPr>
              <a:t> Management (CXM)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11110891"/>
              </p:ext>
            </p:extLst>
          </p:nvPr>
        </p:nvGraphicFramePr>
        <p:xfrm>
          <a:off x="540327" y="4788984"/>
          <a:ext cx="11651673" cy="235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://www.pdcahome.com/wp-content/uploads/2014/04/qqq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27" y="2101599"/>
            <a:ext cx="10356272" cy="35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8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4354" y="868797"/>
            <a:ext cx="11156373" cy="784802"/>
          </a:xfrm>
        </p:spPr>
        <p:txBody>
          <a:bodyPr>
            <a:noAutofit/>
          </a:bodyPr>
          <a:lstStyle/>
          <a:p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Lo nuevo y como hacerlo: </a:t>
            </a:r>
            <a:r>
              <a:rPr lang="es-CL" dirty="0" err="1">
                <a:solidFill>
                  <a:schemeClr val="accent5">
                    <a:lumMod val="50000"/>
                  </a:schemeClr>
                </a:solidFill>
              </a:rPr>
              <a:t>Customer</a:t>
            </a:r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3400" dirty="0" err="1">
                <a:solidFill>
                  <a:schemeClr val="accent5">
                    <a:lumMod val="50000"/>
                  </a:schemeClr>
                </a:solidFill>
              </a:rPr>
              <a:t>journey</a:t>
            </a:r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dirty="0" err="1">
                <a:solidFill>
                  <a:schemeClr val="accent5">
                    <a:lumMod val="50000"/>
                  </a:schemeClr>
                </a:solidFill>
              </a:rPr>
              <a:t>landscape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34" t="18761" r="8442"/>
          <a:stretch/>
        </p:blipFill>
        <p:spPr>
          <a:xfrm>
            <a:off x="2071257" y="1607126"/>
            <a:ext cx="9490362" cy="4253348"/>
          </a:xfrm>
          <a:prstGeom prst="rect">
            <a:avLst/>
          </a:prstGeom>
        </p:spPr>
      </p:pic>
      <p:sp>
        <p:nvSpPr>
          <p:cNvPr id="7" name="Abrir llave 6"/>
          <p:cNvSpPr/>
          <p:nvPr/>
        </p:nvSpPr>
        <p:spPr>
          <a:xfrm>
            <a:off x="1690256" y="1607126"/>
            <a:ext cx="568036" cy="4253348"/>
          </a:xfrm>
          <a:prstGeom prst="lef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Bocadillo: rectángulo con esquinas redondeadas 7"/>
          <p:cNvSpPr/>
          <p:nvPr/>
        </p:nvSpPr>
        <p:spPr>
          <a:xfrm>
            <a:off x="405246" y="1940070"/>
            <a:ext cx="1094510" cy="1579418"/>
          </a:xfrm>
          <a:prstGeom prst="wedgeRoundRectCallout">
            <a:avLst>
              <a:gd name="adj1" fmla="val 50054"/>
              <a:gd name="adj2" fmla="val 62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etapa del ciclo de vida del cliente</a:t>
            </a:r>
          </a:p>
        </p:txBody>
      </p:sp>
      <p:sp>
        <p:nvSpPr>
          <p:cNvPr id="10" name="Abrir llave 9"/>
          <p:cNvSpPr/>
          <p:nvPr/>
        </p:nvSpPr>
        <p:spPr>
          <a:xfrm rot="16200000">
            <a:off x="7609737" y="2587464"/>
            <a:ext cx="678872" cy="7224891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Bocadillo: rectángulo con esquinas redondeadas 12"/>
          <p:cNvSpPr/>
          <p:nvPr/>
        </p:nvSpPr>
        <p:spPr>
          <a:xfrm>
            <a:off x="2071257" y="6068291"/>
            <a:ext cx="2019300" cy="673966"/>
          </a:xfrm>
          <a:prstGeom prst="wedgeRoundRectCallout">
            <a:avLst>
              <a:gd name="adj1" fmla="val 236840"/>
              <a:gd name="adj2" fmla="val 96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Viajes del cliente</a:t>
            </a:r>
          </a:p>
        </p:txBody>
      </p:sp>
    </p:spTree>
    <p:extLst>
      <p:ext uri="{BB962C8B-B14F-4D97-AF65-F5344CB8AC3E}">
        <p14:creationId xmlns:p14="http://schemas.microsoft.com/office/powerpoint/2010/main" val="2235191752"/>
      </p:ext>
    </p:extLst>
  </p:cSld>
  <p:clrMapOvr>
    <a:masterClrMapping/>
  </p:clrMapOvr>
</p:sld>
</file>

<file path=ppt/theme/theme1.xml><?xml version="1.0" encoding="utf-8"?>
<a:theme xmlns:a="http://schemas.openxmlformats.org/drawingml/2006/main" name="PPT 2016 Estánd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2016 Estándar</Template>
  <TotalTime>19</TotalTime>
  <Words>219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PPT 2016 Estándar</vt:lpstr>
      <vt:lpstr>¿Conoces el viaje de tu cliente?</vt:lpstr>
      <vt:lpstr>El pasado y el presente del viaje de un cliente </vt:lpstr>
      <vt:lpstr>Lo Nuevo… Customer Experience Management (CXM)</vt:lpstr>
      <vt:lpstr>Lo nuevo y como hacerlo: Customer journey landscape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Alvarado</dc:creator>
  <cp:lastModifiedBy>Carolina Alvarado</cp:lastModifiedBy>
  <cp:revision>4</cp:revision>
  <dcterms:created xsi:type="dcterms:W3CDTF">2016-09-21T19:05:31Z</dcterms:created>
  <dcterms:modified xsi:type="dcterms:W3CDTF">2016-09-21T19:49:27Z</dcterms:modified>
</cp:coreProperties>
</file>