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0" r:id="rId2"/>
    <p:sldId id="324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291" r:id="rId13"/>
  </p:sldIdLst>
  <p:sldSz cx="9144000" cy="6858000" type="screen4x3"/>
  <p:notesSz cx="7019925" cy="9305925"/>
  <p:custDataLst>
    <p:tags r:id="rId15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356"/>
    <a:srgbClr val="41606F"/>
    <a:srgbClr val="AD5A07"/>
    <a:srgbClr val="038299"/>
    <a:srgbClr val="E2E7DD"/>
    <a:srgbClr val="C6092D"/>
    <a:srgbClr val="D16E00"/>
    <a:srgbClr val="486F2B"/>
    <a:srgbClr val="7B00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378" y="-234"/>
      </p:cViewPr>
      <p:guideLst>
        <p:guide orient="horz" pos="235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l"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2963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9600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l"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01D5B32-DE07-4D2B-8051-12D594E1A1F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435D6-2A59-433E-83B6-B076EE5EFD1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 defTabSz="933450"/>
            <a:fld id="{4597BDCE-3EDB-4FC6-9944-57ED86E842D3}" type="slidenum">
              <a:rPr lang="en-US" sz="1200">
                <a:latin typeface="Arial" pitchFamily="34" charset="0"/>
                <a:ea typeface="ＭＳ Ｐゴシック"/>
                <a:cs typeface="ＭＳ Ｐゴシック"/>
              </a:rPr>
              <a:pPr algn="r" defTabSz="933450"/>
              <a:t>2</a:t>
            </a:fld>
            <a:endParaRPr lang="en-US" sz="120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638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435D6-2A59-433E-83B6-B076EE5EFD1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 defTabSz="933450"/>
            <a:fld id="{4597BDCE-3EDB-4FC6-9944-57ED86E842D3}" type="slidenum">
              <a:rPr lang="en-US" sz="1200">
                <a:latin typeface="Arial" pitchFamily="34" charset="0"/>
                <a:ea typeface="ＭＳ Ｐゴシック"/>
                <a:cs typeface="ＭＳ Ｐゴシック"/>
              </a:rPr>
              <a:pPr algn="r" defTabSz="933450"/>
              <a:t>3</a:t>
            </a:fld>
            <a:endParaRPr lang="en-US" sz="120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638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8" descr="SAG_IDS_TitleMaster-NEW_Jan10-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6413" y="1897063"/>
            <a:ext cx="4100512" cy="16049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 Here</a:t>
            </a:r>
            <a:br>
              <a:rPr lang="en-US"/>
            </a:br>
            <a:r>
              <a:rPr lang="en-US"/>
              <a:t>Presentation Subtitle if needed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6413" y="4881563"/>
            <a:ext cx="5822950" cy="1019175"/>
          </a:xfrm>
        </p:spPr>
        <p:txBody>
          <a:bodyPr/>
          <a:lstStyle>
            <a:lvl1pPr marL="0" indent="0">
              <a:defRPr sz="1800" b="1" i="1"/>
            </a:lvl1pPr>
          </a:lstStyle>
          <a:p>
            <a:r>
              <a:rPr lang="en-US"/>
              <a:t>Presenter Name Here, Title</a:t>
            </a:r>
          </a:p>
          <a:p>
            <a:r>
              <a:rPr lang="en-US"/>
              <a:t>Presentation Date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E73A6-F17A-47BF-920A-61A89DD12BAD}" type="datetime3">
              <a:rPr lang="en-US"/>
              <a:pPr>
                <a:defRPr/>
              </a:pPr>
              <a:t>19 November 2010</a:t>
            </a:fld>
            <a:r>
              <a:rPr lang="en-US"/>
              <a:t>  |  Software AG - Get There Faster  |  </a:t>
            </a:r>
            <a:fld id="{E1CAB3A4-ECFB-44D5-9ADD-3C29BBE8BDFB}" type="slidenum">
              <a:rPr lang="en-US"/>
              <a:pPr>
                <a:defRPr/>
              </a:pPr>
              <a:t>‹Nr.›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2088" y="884238"/>
            <a:ext cx="2098675" cy="5537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46063" y="884238"/>
            <a:ext cx="6143625" cy="5537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6EC22-050D-4572-AFA4-73FC1904FAA9}" type="datetime3">
              <a:rPr lang="en-US"/>
              <a:pPr>
                <a:defRPr/>
              </a:pPr>
              <a:t>19 November 2010</a:t>
            </a:fld>
            <a:r>
              <a:rPr lang="en-US"/>
              <a:t>  |  Software AG - Get There Faster  |  </a:t>
            </a:r>
            <a:fld id="{530217E3-DC68-46AB-B888-53362EA545F5}" type="slidenum">
              <a:rPr lang="en-US"/>
              <a:pPr>
                <a:defRPr/>
              </a:pPr>
              <a:t>‹Nr.›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F0E12-BB92-41D1-A1E5-287314786EBB}" type="datetime3">
              <a:rPr lang="en-US"/>
              <a:pPr>
                <a:defRPr/>
              </a:pPr>
              <a:t>19 November 2010</a:t>
            </a:fld>
            <a:r>
              <a:rPr lang="en-US"/>
              <a:t>  |  Software AG - Get There Faster  |  </a:t>
            </a:r>
            <a:fld id="{0ECAE9C7-F9B0-4C88-9FF5-3579794A0569}" type="slidenum">
              <a:rPr lang="en-US"/>
              <a:pPr>
                <a:defRPr/>
              </a:pPr>
              <a:t>‹Nr.›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C63B7-708B-4044-BF60-F3D2FC344333}" type="datetime3">
              <a:rPr lang="en-US"/>
              <a:pPr>
                <a:defRPr/>
              </a:pPr>
              <a:t>19 November 2010</a:t>
            </a:fld>
            <a:r>
              <a:rPr lang="en-US"/>
              <a:t>  |  Software AG - Get There Faster  |  </a:t>
            </a:r>
            <a:fld id="{2F556161-7D8D-4E9D-B138-7D16EBED8CAD}" type="slidenum">
              <a:rPr lang="en-US"/>
              <a:pPr>
                <a:defRPr/>
              </a:pPr>
              <a:t>‹Nr.›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46063" y="1828800"/>
            <a:ext cx="4121150" cy="4592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19613" y="1828800"/>
            <a:ext cx="4121150" cy="4592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E22BE-A2DD-4C53-913A-D3038923C231}" type="datetime3">
              <a:rPr lang="en-US"/>
              <a:pPr>
                <a:defRPr/>
              </a:pPr>
              <a:t>19 November 2010</a:t>
            </a:fld>
            <a:r>
              <a:rPr lang="en-US"/>
              <a:t>  |  Software AG - Get There Faster  |  </a:t>
            </a:r>
            <a:fld id="{55BBB70C-5FE3-4502-88CE-F5A8DDD65992}" type="slidenum">
              <a:rPr lang="en-US"/>
              <a:pPr>
                <a:defRPr/>
              </a:pPr>
              <a:t>‹Nr.›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92110-6E21-44E2-9A3F-9A7816F22917}" type="datetime3">
              <a:rPr lang="en-US"/>
              <a:pPr>
                <a:defRPr/>
              </a:pPr>
              <a:t>19 November 2010</a:t>
            </a:fld>
            <a:r>
              <a:rPr lang="en-US"/>
              <a:t>  |  Software AG - Get There Faster  |  </a:t>
            </a:r>
            <a:fld id="{AFD78E8C-00B1-44D3-BDFB-E5F6DC1A981A}" type="slidenum">
              <a:rPr lang="en-US"/>
              <a:pPr>
                <a:defRPr/>
              </a:pPr>
              <a:t>‹Nr.›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4FAB1-8814-40AA-AB1B-A6F382267401}" type="datetime3">
              <a:rPr lang="en-US"/>
              <a:pPr>
                <a:defRPr/>
              </a:pPr>
              <a:t>19 November 2010</a:t>
            </a:fld>
            <a:r>
              <a:rPr lang="en-US"/>
              <a:t>  |  Software AG - Get There Faster  |  </a:t>
            </a:r>
            <a:fld id="{78F9D563-46C3-408F-B9DE-9ED5CBB3F890}" type="slidenum">
              <a:rPr lang="en-US"/>
              <a:pPr>
                <a:defRPr/>
              </a:pPr>
              <a:t>‹Nr.›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44EAE-CFB6-48D9-B0A3-1339BDBD30AF}" type="datetime3">
              <a:rPr lang="en-US"/>
              <a:pPr>
                <a:defRPr/>
              </a:pPr>
              <a:t>19 November 2010</a:t>
            </a:fld>
            <a:r>
              <a:rPr lang="en-US"/>
              <a:t>  |  Software AG - Get There Faster  |  </a:t>
            </a:r>
            <a:fld id="{F8B24580-6244-41BD-B23B-F7CDC9A0A97C}" type="slidenum">
              <a:rPr lang="en-US"/>
              <a:pPr>
                <a:defRPr/>
              </a:pPr>
              <a:t>‹Nr.›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26B86-EEB1-4894-B259-06FEF90F021A}" type="datetime3">
              <a:rPr lang="en-US"/>
              <a:pPr>
                <a:defRPr/>
              </a:pPr>
              <a:t>19 November 2010</a:t>
            </a:fld>
            <a:r>
              <a:rPr lang="en-US"/>
              <a:t>  |  Software AG - Get There Faster  |  </a:t>
            </a:r>
            <a:fld id="{53AF60B1-1E1B-46F9-8D99-96F0A4B7C05D}" type="slidenum">
              <a:rPr lang="en-US"/>
              <a:pPr>
                <a:defRPr/>
              </a:pPr>
              <a:t>‹Nr.›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8596A-03D2-41A7-992F-1E642386C859}" type="datetime3">
              <a:rPr lang="en-US"/>
              <a:pPr>
                <a:defRPr/>
              </a:pPr>
              <a:t>19 November 2010</a:t>
            </a:fld>
            <a:r>
              <a:rPr lang="en-US"/>
              <a:t>  |  Software AG - Get There Faster  |  </a:t>
            </a:r>
            <a:fld id="{F43C30EA-54C4-47E7-BBD5-2CB49C685BC8}" type="slidenum">
              <a:rPr lang="en-US"/>
              <a:pPr>
                <a:defRPr/>
              </a:pPr>
              <a:t>‹Nr.›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884238"/>
            <a:ext cx="835818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Second Line here if necessary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063" y="1828800"/>
            <a:ext cx="8394700" cy="459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21038" y="6608763"/>
            <a:ext cx="5922962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20000"/>
              </a:lnSpc>
              <a:defRPr sz="900">
                <a:solidFill>
                  <a:srgbClr val="233356"/>
                </a:solidFill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5C2E56F5-362B-4CE2-AAB5-BD807055165D}" type="datetime3">
              <a:rPr lang="en-US"/>
              <a:pPr>
                <a:defRPr/>
              </a:pPr>
              <a:t>19 November 2010</a:t>
            </a:fld>
            <a:r>
              <a:rPr lang="en-US"/>
              <a:t>  |  Software AG - Get There Faster  |  </a:t>
            </a:r>
            <a:fld id="{38E17D56-925E-4476-9683-399E1BAC471D}" type="slidenum">
              <a:rPr lang="en-US"/>
              <a:pPr>
                <a:defRPr/>
              </a:pPr>
              <a:t>‹Nr.›</a:t>
            </a:fld>
            <a:r>
              <a:rPr lang="en-US"/>
              <a:t> </a:t>
            </a:r>
          </a:p>
        </p:txBody>
      </p:sp>
      <p:sp>
        <p:nvSpPr>
          <p:cNvPr id="1100" name="Rectangle 76"/>
          <p:cNvSpPr>
            <a:spLocks noChangeArrowheads="1"/>
          </p:cNvSpPr>
          <p:nvPr userDrawn="1"/>
        </p:nvSpPr>
        <p:spPr bwMode="auto">
          <a:xfrm>
            <a:off x="0" y="365125"/>
            <a:ext cx="9144000" cy="44450"/>
          </a:xfrm>
          <a:prstGeom prst="rect">
            <a:avLst/>
          </a:prstGeom>
          <a:solidFill>
            <a:srgbClr val="C6092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101" name="Rectangle 77"/>
          <p:cNvSpPr>
            <a:spLocks noChangeArrowheads="1"/>
          </p:cNvSpPr>
          <p:nvPr userDrawn="1"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0382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i="1"/>
          </a:p>
        </p:txBody>
      </p:sp>
      <p:pic>
        <p:nvPicPr>
          <p:cNvPr id="1031" name="Picture 80" descr="SAG-PPT-Logo-RGB_Feb10"/>
          <p:cNvPicPr>
            <a:picLocks noChangeAspect="1" noChangeArrowheads="1"/>
          </p:cNvPicPr>
          <p:nvPr userDrawn="1"/>
        </p:nvPicPr>
        <p:blipFill>
          <a:blip r:embed="rId13"/>
          <a:srcRect t="1083"/>
          <a:stretch>
            <a:fillRect/>
          </a:stretch>
        </p:blipFill>
        <p:spPr bwMode="auto">
          <a:xfrm>
            <a:off x="307975" y="0"/>
            <a:ext cx="1744663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1" descr="SAG-IDS-PPT-Logo-RGB_Feb10"/>
          <p:cNvPicPr>
            <a:picLocks noChangeAspect="1" noChangeArrowheads="1"/>
          </p:cNvPicPr>
          <p:nvPr userDrawn="1"/>
        </p:nvPicPr>
        <p:blipFill>
          <a:blip r:embed="rId14"/>
          <a:srcRect l="362"/>
          <a:stretch>
            <a:fillRect/>
          </a:stretch>
        </p:blipFill>
        <p:spPr bwMode="auto">
          <a:xfrm>
            <a:off x="7197725" y="0"/>
            <a:ext cx="1547813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5000"/>
        </a:spcAft>
        <a:buClr>
          <a:srgbClr val="038299"/>
        </a:buClr>
        <a:buSzPct val="12000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27013" algn="l" rtl="0" eaLnBrk="0" fontAlgn="base" hangingPunct="0">
        <a:spcBef>
          <a:spcPct val="20000"/>
        </a:spcBef>
        <a:spcAft>
          <a:spcPct val="5000"/>
        </a:spcAft>
        <a:buClr>
          <a:srgbClr val="038299"/>
        </a:buClr>
        <a:buSzPct val="12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5000"/>
        </a:spcAft>
        <a:buClr>
          <a:srgbClr val="038299"/>
        </a:buClr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"/>
        </a:spcAft>
        <a:buClr>
          <a:srgbClr val="038299"/>
        </a:buClr>
        <a:buFont typeface="Webdings" pitchFamily="18" charset="2"/>
        <a:buChar char="8"/>
        <a:defRPr sz="15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ebdings" pitchFamily="18" charset="2"/>
        <a:buChar char="8"/>
        <a:defRPr sz="1400">
          <a:solidFill>
            <a:srgbClr val="323937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ebdings" pitchFamily="18" charset="2"/>
        <a:buChar char="8"/>
        <a:defRPr sz="1400">
          <a:solidFill>
            <a:srgbClr val="323937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ebdings" pitchFamily="18" charset="2"/>
        <a:buChar char="8"/>
        <a:defRPr sz="1400">
          <a:solidFill>
            <a:srgbClr val="323937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ebdings" pitchFamily="18" charset="2"/>
        <a:buChar char="8"/>
        <a:defRPr sz="1400">
          <a:solidFill>
            <a:srgbClr val="323937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ebdings" pitchFamily="18" charset="2"/>
        <a:buChar char="8"/>
        <a:defRPr sz="1400">
          <a:solidFill>
            <a:srgbClr val="323937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iscommunity.com/users/chrneu/2010-09-09-how-establish-database-connection-jdbc-mashzone-2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November 2010</a:t>
            </a:r>
            <a:br>
              <a:rPr lang="en-US" dirty="0" smtClean="0"/>
            </a:br>
            <a:r>
              <a:rPr lang="en-US" b="0" dirty="0" smtClean="0"/>
              <a:t>Stephan Freudl</a:t>
            </a:r>
            <a:endParaRPr lang="en-US" b="0" dirty="0" smtClean="0"/>
          </a:p>
        </p:txBody>
      </p:sp>
      <p:sp>
        <p:nvSpPr>
          <p:cNvPr id="3075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MashZone </a:t>
            </a:r>
            <a:br>
              <a:rPr lang="en-US" dirty="0" smtClean="0"/>
            </a:br>
            <a:r>
              <a:rPr lang="en-US" dirty="0" smtClean="0"/>
              <a:t>Dynamic data sources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employees filtered by department number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Binding user selections works</a:t>
            </a:r>
            <a:br>
              <a:rPr lang="en-US" dirty="0" smtClean="0"/>
            </a:br>
            <a:r>
              <a:rPr lang="en-US" dirty="0" smtClean="0"/>
              <a:t>almost like filtering</a:t>
            </a:r>
          </a:p>
          <a:p>
            <a:r>
              <a:rPr lang="en-US" dirty="0" smtClean="0"/>
              <a:t>Select the department list</a:t>
            </a:r>
            <a:br>
              <a:rPr lang="en-US" dirty="0" smtClean="0"/>
            </a:br>
            <a:r>
              <a:rPr lang="en-US" dirty="0" smtClean="0"/>
              <a:t>and the id is selected </a:t>
            </a:r>
            <a:br>
              <a:rPr lang="en-US" dirty="0" smtClean="0"/>
            </a:br>
            <a:r>
              <a:rPr lang="en-US" dirty="0" smtClean="0"/>
              <a:t>automatically </a:t>
            </a:r>
            <a:r>
              <a:rPr lang="en-US" sz="1400" dirty="0" smtClean="0"/>
              <a:t>(since the only</a:t>
            </a:r>
            <a:br>
              <a:rPr lang="en-US" sz="1400" dirty="0" smtClean="0"/>
            </a:br>
            <a:r>
              <a:rPr lang="en-US" sz="1400" dirty="0" smtClean="0"/>
              <a:t>one of type number)</a:t>
            </a:r>
            <a:endParaRPr lang="en-US" sz="1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9F0E12-BB92-41D1-A1E5-287314786EBB}" type="datetime3">
              <a:rPr lang="en-US" smtClean="0"/>
              <a:pPr>
                <a:defRPr/>
              </a:pPr>
              <a:t>19 November 2010</a:t>
            </a:fld>
            <a:r>
              <a:rPr lang="en-US" smtClean="0"/>
              <a:t>  |  Software AG - Get There Faster  |  </a:t>
            </a:r>
            <a:fld id="{0ECAE9C7-F9B0-4C88-9FF5-3579794A0569}" type="slidenum">
              <a:rPr lang="en-US" smtClean="0"/>
              <a:pPr>
                <a:defRPr/>
              </a:pPr>
              <a:t>10</a:t>
            </a:fld>
            <a:r>
              <a:rPr lang="en-US" smtClean="0"/>
              <a:t> </a:t>
            </a:r>
            <a:endParaRPr lang="en-US"/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2826" y="2414588"/>
            <a:ext cx="5347335" cy="41405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7013" y="1800225"/>
            <a:ext cx="8394700" cy="4592638"/>
          </a:xfrm>
        </p:spPr>
        <p:txBody>
          <a:bodyPr/>
          <a:lstStyle/>
          <a:p>
            <a:r>
              <a:rPr lang="en-US" dirty="0" smtClean="0"/>
              <a:t>Each box selection triggers another SQL query so filtering is handled by the back end.</a:t>
            </a:r>
          </a:p>
          <a:p>
            <a:r>
              <a:rPr lang="en-US" dirty="0" smtClean="0"/>
              <a:t>The entire sample works with </a:t>
            </a:r>
            <a:r>
              <a:rPr lang="en-US" dirty="0" err="1" smtClean="0"/>
              <a:t>RESTful</a:t>
            </a:r>
            <a:r>
              <a:rPr lang="en-US" dirty="0" smtClean="0"/>
              <a:t> web services, PPM and Optimize almost identically!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9F0E12-BB92-41D1-A1E5-287314786EBB}" type="datetime3">
              <a:rPr lang="en-US" smtClean="0"/>
              <a:pPr>
                <a:defRPr/>
              </a:pPr>
              <a:t>19 November 2010</a:t>
            </a:fld>
            <a:r>
              <a:rPr lang="en-US" smtClean="0"/>
              <a:t>  |  Software AG - Get There Faster  |  </a:t>
            </a:r>
            <a:fld id="{0ECAE9C7-F9B0-4C88-9FF5-3579794A0569}" type="slidenum">
              <a:rPr lang="en-US" smtClean="0"/>
              <a:pPr>
                <a:defRPr/>
              </a:pPr>
              <a:t>11</a:t>
            </a:fld>
            <a:r>
              <a:rPr lang="en-US" smtClean="0"/>
              <a:t> </a:t>
            </a:r>
            <a:endParaRPr lang="en-US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4438" y="3019425"/>
            <a:ext cx="3634740" cy="350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8" name="Gruppieren 7"/>
          <p:cNvGrpSpPr/>
          <p:nvPr/>
        </p:nvGrpSpPr>
        <p:grpSpPr>
          <a:xfrm>
            <a:off x="328613" y="3374707"/>
            <a:ext cx="2300288" cy="3340418"/>
            <a:chOff x="2928938" y="1814513"/>
            <a:chExt cx="3286125" cy="4772025"/>
          </a:xfrm>
        </p:grpSpPr>
        <p:pic>
          <p:nvPicPr>
            <p:cNvPr id="41987" name="Picture 3"/>
            <p:cNvPicPr>
              <a:picLocks noChangeAspect="1" noChangeArrowheads="1"/>
            </p:cNvPicPr>
            <p:nvPr/>
          </p:nvPicPr>
          <p:blipFill>
            <a:blip r:embed="rId4"/>
            <a:srcRect b="63122"/>
            <a:stretch>
              <a:fillRect/>
            </a:stretch>
          </p:blipFill>
          <p:spPr bwMode="auto">
            <a:xfrm>
              <a:off x="2928938" y="1814513"/>
              <a:ext cx="3286125" cy="232886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1988" name="Picture 4"/>
            <p:cNvPicPr>
              <a:picLocks noChangeAspect="1" noChangeArrowheads="1"/>
            </p:cNvPicPr>
            <p:nvPr/>
          </p:nvPicPr>
          <p:blipFill>
            <a:blip r:embed="rId4"/>
            <a:srcRect t="61312"/>
            <a:stretch>
              <a:fillRect/>
            </a:stretch>
          </p:blipFill>
          <p:spPr bwMode="auto">
            <a:xfrm>
              <a:off x="2928938" y="4143375"/>
              <a:ext cx="3286125" cy="244316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11" name="Gruppieren 10"/>
          <p:cNvGrpSpPr/>
          <p:nvPr/>
        </p:nvGrpSpPr>
        <p:grpSpPr>
          <a:xfrm>
            <a:off x="3278982" y="5414963"/>
            <a:ext cx="1372491" cy="980777"/>
            <a:chOff x="3459957" y="5157788"/>
            <a:chExt cx="1372491" cy="980777"/>
          </a:xfrm>
        </p:grpSpPr>
        <p:graphicFrame>
          <p:nvGraphicFramePr>
            <p:cNvPr id="9" name="Objekt 8"/>
            <p:cNvGraphicFramePr>
              <a:graphicFrameLocks noChangeAspect="1"/>
            </p:cNvGraphicFramePr>
            <p:nvPr/>
          </p:nvGraphicFramePr>
          <p:xfrm>
            <a:off x="3560415" y="5157788"/>
            <a:ext cx="1171575" cy="485775"/>
          </p:xfrm>
          <a:graphic>
            <a:graphicData uri="http://schemas.openxmlformats.org/presentationml/2006/ole">
              <p:oleObj spid="_x0000_s41989" name="Paket" r:id="rId5" imgW="1171440" imgH="485640" progId="Package">
                <p:embed/>
              </p:oleObj>
            </a:graphicData>
          </a:graphic>
        </p:graphicFrame>
        <p:sp>
          <p:nvSpPr>
            <p:cNvPr id="10" name="Textfeld 9"/>
            <p:cNvSpPr txBox="1"/>
            <p:nvPr/>
          </p:nvSpPr>
          <p:spPr>
            <a:xfrm>
              <a:off x="3459957" y="5676900"/>
              <a:ext cx="13724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MashApp read to </a:t>
              </a:r>
              <a:br>
                <a:rPr lang="en-US" sz="1200" dirty="0" smtClean="0"/>
              </a:br>
              <a:r>
                <a:rPr lang="en-US" sz="1200" dirty="0" smtClean="0"/>
                <a:t>be imported</a:t>
              </a:r>
              <a:endParaRPr lang="en-US" sz="1200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Thank you!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MashZone </a:t>
            </a:r>
            <a:br>
              <a:rPr lang="en-US" dirty="0" smtClean="0"/>
            </a:br>
            <a:r>
              <a:rPr lang="en-US" dirty="0" smtClean="0"/>
              <a:t>Dynamic data sources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umsplatzhalt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A077EA6-9426-448F-BB05-1627CA9F804A}" type="datetime3">
              <a:rPr lang="en-US" smtClean="0"/>
              <a:pPr/>
              <a:t>19 November 2010</a:t>
            </a:fld>
            <a:r>
              <a:rPr lang="en-US" smtClean="0"/>
              <a:t>  |  Software AG - Get There Faster  |  </a:t>
            </a:r>
            <a:fld id="{C54C37E8-CA02-4AFE-8DA0-03CB4350A08C}" type="slidenum">
              <a:rPr lang="en-US" smtClean="0"/>
              <a:pPr/>
              <a:t>2</a:t>
            </a:fld>
            <a:r>
              <a:rPr lang="en-US" smtClean="0"/>
              <a:t> 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Motivation</a:t>
            </a:r>
            <a:endParaRPr lang="en-US" smtClean="0"/>
          </a:p>
        </p:txBody>
      </p:sp>
      <p:sp>
        <p:nvSpPr>
          <p:cNvPr id="4100" name="Rectangle 7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Even in Enterprise Edition MashZone can read 10,000 lines per data source, only. </a:t>
            </a:r>
            <a:r>
              <a:rPr lang="en-US" sz="1600" dirty="0" smtClean="0"/>
              <a:t>(Similar limitations after join/union operators.)</a:t>
            </a:r>
            <a:endParaRPr lang="en-US" dirty="0" smtClean="0"/>
          </a:p>
          <a:p>
            <a:pPr eaLnBrk="1" hangingPunct="1"/>
            <a:r>
              <a:rPr lang="en-US" dirty="0" smtClean="0"/>
              <a:t>Rationale for this is </a:t>
            </a:r>
            <a:r>
              <a:rPr lang="en-US" dirty="0" err="1" smtClean="0"/>
              <a:t>MashZone’s</a:t>
            </a:r>
            <a:r>
              <a:rPr lang="en-US" dirty="0" smtClean="0"/>
              <a:t> intention:</a:t>
            </a:r>
          </a:p>
          <a:p>
            <a:pPr lvl="1" eaLnBrk="1" hangingPunct="1"/>
            <a:r>
              <a:rPr lang="en-US" dirty="0" smtClean="0"/>
              <a:t>MashZone is about dashboarding based on values aggregated previously</a:t>
            </a:r>
          </a:p>
          <a:p>
            <a:pPr lvl="1" eaLnBrk="1" hangingPunct="1"/>
            <a:r>
              <a:rPr lang="en-US" dirty="0" smtClean="0"/>
              <a:t>Number crunching should be delegated to back ends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This slides explain how to interact with back ends. Results of user interactions will be used to re-query a database. 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umsplatzhalt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A077EA6-9426-448F-BB05-1627CA9F804A}" type="datetime3">
              <a:rPr lang="en-US" smtClean="0"/>
              <a:pPr/>
              <a:t>19 November 2010</a:t>
            </a:fld>
            <a:r>
              <a:rPr lang="en-US" smtClean="0"/>
              <a:t>  |  Software AG - Get There Faster  |  </a:t>
            </a:r>
            <a:fld id="{C54C37E8-CA02-4AFE-8DA0-03CB4350A08C}" type="slidenum">
              <a:rPr lang="en-US" smtClean="0"/>
              <a:pPr/>
              <a:t>3</a:t>
            </a:fld>
            <a:r>
              <a:rPr lang="en-US" smtClean="0"/>
              <a:t> 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  <a:endParaRPr lang="en-US" dirty="0" smtClean="0"/>
          </a:p>
        </p:txBody>
      </p:sp>
      <p:sp>
        <p:nvSpPr>
          <p:cNvPr id="4100" name="Rectangle 7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 is based on Oracle XE sample schema HR. </a:t>
            </a:r>
            <a:r>
              <a:rPr lang="en-US" dirty="0" smtClean="0">
                <a:hlinkClick r:id="rId3"/>
              </a:rPr>
              <a:t>ARIS Community </a:t>
            </a:r>
            <a:r>
              <a:rPr lang="en-US" dirty="0" smtClean="0"/>
              <a:t>explains how to activate it and hook up MashZone against.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Today two tables are of interest</a:t>
            </a:r>
          </a:p>
          <a:p>
            <a:pPr marL="804862" lvl="1" indent="-342900" eaLnBrk="1" hangingPunct="1">
              <a:buFont typeface="+mj-lt"/>
              <a:buAutoNum type="arabicPeriod"/>
            </a:pPr>
            <a:r>
              <a:rPr lang="en-US" dirty="0" smtClean="0"/>
              <a:t>Table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Employees</a:t>
            </a:r>
            <a:r>
              <a:rPr lang="en-US" dirty="0" smtClean="0"/>
              <a:t> which lists employees’ names and a department number </a:t>
            </a:r>
            <a:r>
              <a:rPr lang="en-US" sz="1400" dirty="0" smtClean="0"/>
              <a:t>(foreign key)</a:t>
            </a:r>
            <a:r>
              <a:rPr lang="en-US" dirty="0" smtClean="0"/>
              <a:t> each employee is assigned to.</a:t>
            </a:r>
          </a:p>
          <a:p>
            <a:pPr marL="804862" lvl="1" indent="-342900" eaLnBrk="1" hangingPunct="1">
              <a:buFont typeface="+mj-lt"/>
              <a:buAutoNum type="arabicPeriod"/>
            </a:pPr>
            <a:r>
              <a:rPr lang="en-US" dirty="0" smtClean="0"/>
              <a:t>Table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Departments</a:t>
            </a:r>
            <a:r>
              <a:rPr lang="en-US" dirty="0" smtClean="0"/>
              <a:t> which consists of a unique department number </a:t>
            </a:r>
            <a:r>
              <a:rPr lang="en-US" sz="1400" dirty="0" smtClean="0">
                <a:solidFill>
                  <a:srgbClr val="233356"/>
                </a:solidFill>
                <a:ea typeface="+mn-ea"/>
                <a:cs typeface="+mn-cs"/>
              </a:rPr>
              <a:t>(primary </a:t>
            </a:r>
            <a:r>
              <a:rPr lang="en-US" sz="1400" dirty="0" smtClean="0">
                <a:solidFill>
                  <a:srgbClr val="233356"/>
                </a:solidFill>
                <a:ea typeface="+mn-ea"/>
                <a:cs typeface="+mn-cs"/>
              </a:rPr>
              <a:t>key)</a:t>
            </a:r>
            <a:r>
              <a:rPr lang="en-US" dirty="0" smtClean="0"/>
              <a:t> and departments names.</a:t>
            </a:r>
            <a:endParaRPr lang="en-US" dirty="0" smtClean="0"/>
          </a:p>
          <a:p>
            <a:pPr marL="341312" indent="-342900" eaLnBrk="1" hangingPunct="1"/>
            <a:r>
              <a:rPr lang="en-US" dirty="0" smtClean="0"/>
              <a:t>Assuming there are many employees this</a:t>
            </a:r>
            <a:br>
              <a:rPr lang="en-US" dirty="0" smtClean="0"/>
            </a:br>
            <a:r>
              <a:rPr lang="en-US" dirty="0" smtClean="0"/>
              <a:t>sample used the department as a filter.</a:t>
            </a:r>
            <a:endParaRPr lang="en-US" dirty="0" smtClean="0"/>
          </a:p>
          <a:p>
            <a:pPr marL="804862" lvl="1" indent="-342900" eaLnBrk="1" hangingPunct="1"/>
            <a:r>
              <a:rPr lang="en-US" dirty="0" smtClean="0"/>
              <a:t>List departments</a:t>
            </a:r>
          </a:p>
          <a:p>
            <a:pPr marL="804862" lvl="1" indent="-342900" eaLnBrk="1" hangingPunct="1"/>
            <a:r>
              <a:rPr lang="en-US" dirty="0" smtClean="0"/>
              <a:t>Use department’s name/number to query for employees assigned to it</a:t>
            </a:r>
          </a:p>
          <a:p>
            <a:pPr marL="804862" lvl="1" indent="-342900" eaLnBrk="1" hangingPunct="1"/>
            <a:r>
              <a:rPr lang="en-US" dirty="0" smtClean="0"/>
              <a:t>List employees filtered by department number</a:t>
            </a:r>
            <a:br>
              <a:rPr lang="en-US" dirty="0" smtClean="0"/>
            </a:br>
            <a:r>
              <a:rPr lang="en-US" dirty="0" smtClean="0"/>
              <a:t>Filtering is done outside MashZone, i.e. it is delegated to the database.</a:t>
            </a:r>
          </a:p>
          <a:p>
            <a:pPr eaLnBrk="1" hangingPunct="1"/>
            <a:endParaRPr lang="en-US" dirty="0" smtClean="0"/>
          </a:p>
        </p:txBody>
      </p:sp>
      <p:grpSp>
        <p:nvGrpSpPr>
          <p:cNvPr id="12" name="Gruppieren 11"/>
          <p:cNvGrpSpPr/>
          <p:nvPr/>
        </p:nvGrpSpPr>
        <p:grpSpPr>
          <a:xfrm>
            <a:off x="5581650" y="3914775"/>
            <a:ext cx="3421200" cy="923925"/>
            <a:chOff x="5219700" y="4114800"/>
            <a:chExt cx="3421200" cy="923925"/>
          </a:xfrm>
        </p:grpSpPr>
        <p:sp>
          <p:nvSpPr>
            <p:cNvPr id="5" name="Abgerundetes Rechteck 4"/>
            <p:cNvSpPr/>
            <p:nvPr/>
          </p:nvSpPr>
          <p:spPr bwMode="auto">
            <a:xfrm>
              <a:off x="5219700" y="4124325"/>
              <a:ext cx="1440000" cy="9144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itchFamily="34" charset="0"/>
                </a:rPr>
                <a:t>Employee</a:t>
              </a:r>
            </a:p>
            <a:p>
              <a:pPr marL="180975"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chemeClr val="tx1"/>
                  </a:solidFill>
                  <a:latin typeface="Trebuchet MS" pitchFamily="34" charset="0"/>
                </a:rPr>
                <a:t>Name</a:t>
              </a:r>
              <a:br>
                <a:rPr lang="en-US" sz="1400" dirty="0" smtClean="0">
                  <a:solidFill>
                    <a:schemeClr val="tx1"/>
                  </a:solidFill>
                  <a:latin typeface="Trebuchet MS" pitchFamily="34" charset="0"/>
                </a:rPr>
              </a:b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itchFamily="34" charset="0"/>
                </a:rPr>
                <a:t>Dep. No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6" name="Abgerundetes Rechteck 5"/>
            <p:cNvSpPr/>
            <p:nvPr/>
          </p:nvSpPr>
          <p:spPr bwMode="auto">
            <a:xfrm>
              <a:off x="7200900" y="4114800"/>
              <a:ext cx="1440000" cy="9144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itchFamily="34" charset="0"/>
                </a:rPr>
                <a:t>Department</a:t>
              </a:r>
            </a:p>
            <a:p>
              <a:pPr marL="180975"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chemeClr val="tx1"/>
                  </a:solidFill>
                  <a:latin typeface="Trebuchet MS" pitchFamily="34" charset="0"/>
                </a:rPr>
                <a:t>Name</a:t>
              </a:r>
              <a:br>
                <a:rPr lang="en-US" sz="1400" dirty="0" smtClean="0">
                  <a:solidFill>
                    <a:schemeClr val="tx1"/>
                  </a:solidFill>
                  <a:latin typeface="Trebuchet MS" pitchFamily="34" charset="0"/>
                </a:rPr>
              </a:b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itchFamily="34" charset="0"/>
                </a:rPr>
                <a:t>Dep.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itchFamily="34" charset="0"/>
                </a:rPr>
                <a:t> No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endParaRPr>
            </a:p>
          </p:txBody>
        </p:sp>
        <p:cxnSp>
          <p:nvCxnSpPr>
            <p:cNvPr id="8" name="Gerade Verbindung mit Pfeil 7"/>
            <p:cNvCxnSpPr/>
            <p:nvPr/>
          </p:nvCxnSpPr>
          <p:spPr bwMode="auto">
            <a:xfrm flipV="1">
              <a:off x="6267450" y="4810125"/>
              <a:ext cx="1152525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departments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first step create an empty MashApp and a data feed to list all departments.</a:t>
            </a:r>
            <a:endParaRPr lang="en-US" dirty="0" smtClean="0"/>
          </a:p>
          <a:p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department_id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department_name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departments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944EAE-CFB6-48D9-B0A3-1339BDBD30AF}" type="datetime3">
              <a:rPr lang="en-US" smtClean="0"/>
              <a:pPr>
                <a:defRPr/>
              </a:pPr>
              <a:t>19 November 2010</a:t>
            </a:fld>
            <a:r>
              <a:rPr lang="en-US" smtClean="0"/>
              <a:t>  |  Software AG - Get There Faster  |  </a:t>
            </a:r>
            <a:fld id="{F8B24580-6244-41BD-B23B-F7CDC9A0A97C}" type="slidenum">
              <a:rPr lang="en-US" smtClean="0"/>
              <a:pPr>
                <a:defRPr/>
              </a:pPr>
              <a:t>4</a:t>
            </a:fld>
            <a:r>
              <a:rPr lang="en-US" smtClean="0"/>
              <a:t> </a:t>
            </a:r>
            <a:endParaRPr lang="en-US"/>
          </a:p>
        </p:txBody>
      </p:sp>
      <p:grpSp>
        <p:nvGrpSpPr>
          <p:cNvPr id="8" name="Gruppieren 7"/>
          <p:cNvGrpSpPr/>
          <p:nvPr/>
        </p:nvGrpSpPr>
        <p:grpSpPr>
          <a:xfrm>
            <a:off x="5786438" y="2324100"/>
            <a:ext cx="3177540" cy="3764280"/>
            <a:chOff x="4929188" y="1819275"/>
            <a:chExt cx="3971925" cy="4705350"/>
          </a:xfrm>
        </p:grpSpPr>
        <p:pic>
          <p:nvPicPr>
            <p:cNvPr id="35842" name="Picture 2"/>
            <p:cNvPicPr>
              <a:picLocks noChangeAspect="1" noChangeArrowheads="1"/>
            </p:cNvPicPr>
            <p:nvPr/>
          </p:nvPicPr>
          <p:blipFill>
            <a:blip r:embed="rId2"/>
            <a:srcRect b="82521"/>
            <a:stretch>
              <a:fillRect/>
            </a:stretch>
          </p:blipFill>
          <p:spPr bwMode="auto">
            <a:xfrm>
              <a:off x="4929188" y="1819275"/>
              <a:ext cx="3971925" cy="116205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</p:spPr>
        </p:pic>
        <p:pic>
          <p:nvPicPr>
            <p:cNvPr id="35843" name="Picture 3"/>
            <p:cNvPicPr>
              <a:picLocks noChangeAspect="1" noChangeArrowheads="1"/>
            </p:cNvPicPr>
            <p:nvPr/>
          </p:nvPicPr>
          <p:blipFill>
            <a:blip r:embed="rId2"/>
            <a:srcRect t="46848"/>
            <a:stretch>
              <a:fillRect/>
            </a:stretch>
          </p:blipFill>
          <p:spPr bwMode="auto">
            <a:xfrm>
              <a:off x="4929188" y="2990850"/>
              <a:ext cx="3971925" cy="353377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</p:spPr>
        </p:pic>
      </p:grp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14551" y="3405189"/>
            <a:ext cx="2226945" cy="31670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departments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two column data feed bind it to a selection box.</a:t>
            </a:r>
          </a:p>
          <a:p>
            <a:r>
              <a:rPr lang="en-US" dirty="0" smtClean="0"/>
              <a:t>The box contains in fact two columns</a:t>
            </a:r>
          </a:p>
          <a:p>
            <a:pPr marL="804862" lvl="1" indent="-342900">
              <a:buFont typeface="+mj-lt"/>
              <a:buAutoNum type="arabicPeriod"/>
            </a:pPr>
            <a:r>
              <a:rPr lang="en-US" dirty="0" smtClean="0"/>
              <a:t>Visible one with names</a:t>
            </a:r>
          </a:p>
          <a:p>
            <a:pPr marL="804862" lvl="1" indent="-342900">
              <a:buFont typeface="+mj-lt"/>
              <a:buAutoNum type="arabicPeriod"/>
            </a:pPr>
            <a:r>
              <a:rPr lang="en-US" dirty="0" smtClean="0"/>
              <a:t>Invisible column containing</a:t>
            </a:r>
            <a:br>
              <a:rPr lang="en-US" dirty="0" smtClean="0"/>
            </a:br>
            <a:r>
              <a:rPr lang="en-US" dirty="0" smtClean="0"/>
              <a:t>the department number</a:t>
            </a:r>
          </a:p>
          <a:p>
            <a:pPr marL="341312" indent="-342900"/>
            <a:r>
              <a:rPr lang="en-US" dirty="0" smtClean="0"/>
              <a:t>Therefore after a box entry is selected two attributes are returned.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9F0E12-BB92-41D1-A1E5-287314786EBB}" type="datetime3">
              <a:rPr lang="en-US" smtClean="0"/>
              <a:pPr>
                <a:defRPr/>
              </a:pPr>
              <a:t>19 November 2010</a:t>
            </a:fld>
            <a:r>
              <a:rPr lang="en-US" smtClean="0"/>
              <a:t>  |  Software AG - Get There Faster  |  </a:t>
            </a:r>
            <a:fld id="{0ECAE9C7-F9B0-4C88-9FF5-3579794A0569}" type="slidenum">
              <a:rPr lang="en-US" smtClean="0"/>
              <a:pPr>
                <a:defRPr/>
              </a:pPr>
              <a:t>5</a:t>
            </a:fld>
            <a:r>
              <a:rPr lang="en-US" smtClean="0"/>
              <a:t> </a:t>
            </a:r>
            <a:endParaRPr 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115" y="4152900"/>
            <a:ext cx="7303770" cy="20059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2425" y="2586038"/>
            <a:ext cx="4754880" cy="784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department’s name/number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a label to echo user selections</a:t>
            </a:r>
          </a:p>
          <a:p>
            <a:pPr lvl="1"/>
            <a:r>
              <a:rPr lang="en-US" dirty="0" smtClean="0"/>
              <a:t>Data assignment of label</a:t>
            </a:r>
          </a:p>
          <a:p>
            <a:pPr lvl="1"/>
            <a:r>
              <a:rPr lang="en-US" dirty="0" smtClean="0"/>
              <a:t>Select </a:t>
            </a:r>
            <a:r>
              <a:rPr lang="en-US" i="1" dirty="0" smtClean="0"/>
              <a:t>Use selection</a:t>
            </a:r>
            <a:r>
              <a:rPr lang="en-US" dirty="0" smtClean="0"/>
              <a:t> option</a:t>
            </a:r>
          </a:p>
          <a:p>
            <a:pPr lvl="1"/>
            <a:r>
              <a:rPr lang="en-US" dirty="0" smtClean="0"/>
              <a:t>Select the widget to echo the selection</a:t>
            </a:r>
            <a:br>
              <a:rPr lang="en-US" dirty="0" smtClean="0"/>
            </a:br>
            <a:r>
              <a:rPr lang="en-US" dirty="0" smtClean="0"/>
              <a:t>from</a:t>
            </a:r>
          </a:p>
          <a:p>
            <a:pPr lvl="1"/>
            <a:r>
              <a:rPr lang="en-US" dirty="0" smtClean="0"/>
              <a:t>Select one of the two columns, i.e.</a:t>
            </a:r>
            <a:br>
              <a:rPr lang="en-US" dirty="0" smtClean="0"/>
            </a:br>
            <a:r>
              <a:rPr lang="en-US" dirty="0" smtClean="0"/>
              <a:t>attributes returned</a:t>
            </a:r>
          </a:p>
          <a:p>
            <a:r>
              <a:rPr lang="en-US" dirty="0" smtClean="0"/>
              <a:t>In a similar way the department number</a:t>
            </a:r>
            <a:br>
              <a:rPr lang="en-US" dirty="0" smtClean="0"/>
            </a:br>
            <a:r>
              <a:rPr lang="en-US" dirty="0" smtClean="0"/>
              <a:t>will be used to query for employees</a:t>
            </a:r>
          </a:p>
          <a:p>
            <a:pPr lvl="1"/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9F0E12-BB92-41D1-A1E5-287314786EBB}" type="datetime3">
              <a:rPr lang="en-US" smtClean="0"/>
              <a:pPr>
                <a:defRPr/>
              </a:pPr>
              <a:t>19 November 2010</a:t>
            </a:fld>
            <a:r>
              <a:rPr lang="en-US" smtClean="0"/>
              <a:t>  |  Software AG - Get There Faster  |  </a:t>
            </a:r>
            <a:fld id="{0ECAE9C7-F9B0-4C88-9FF5-3579794A0569}" type="slidenum">
              <a:rPr lang="en-US" smtClean="0"/>
              <a:pPr>
                <a:defRPr/>
              </a:pPr>
              <a:t>6</a:t>
            </a:fld>
            <a:r>
              <a:rPr lang="en-US" smtClean="0"/>
              <a:t> </a:t>
            </a:r>
            <a:endParaRPr lang="en-US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3013" y="1762125"/>
            <a:ext cx="3831908" cy="4800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0176" y="3128964"/>
            <a:ext cx="3800475" cy="33270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3" y="4953000"/>
            <a:ext cx="5012055" cy="17487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department’s name/number</a:t>
            </a:r>
            <a:endParaRPr lang="en-US" dirty="0"/>
          </a:p>
        </p:txBody>
      </p:sp>
      <p:sp>
        <p:nvSpPr>
          <p:cNvPr id="9" name="Inhaltsplatzhalt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Data feeds can hold single value variables</a:t>
            </a:r>
          </a:p>
          <a:p>
            <a:r>
              <a:rPr lang="en-US" sz="2000" dirty="0" smtClean="0"/>
              <a:t>User selections can be bound to variables – at runtime</a:t>
            </a:r>
          </a:p>
          <a:p>
            <a:r>
              <a:rPr lang="en-US" sz="2000" dirty="0" smtClean="0"/>
              <a:t>Variable values can be sent to data sources</a:t>
            </a:r>
          </a:p>
          <a:p>
            <a:endParaRPr lang="en-US" sz="2000" dirty="0" smtClean="0"/>
          </a:p>
          <a:p>
            <a:r>
              <a:rPr lang="en-US" sz="2000" dirty="0" smtClean="0"/>
              <a:t>In this example the selected number will be used to compose a SQL statement at runtime</a:t>
            </a:r>
            <a:endParaRPr lang="en-US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9F0E12-BB92-41D1-A1E5-287314786EBB}" type="datetime3">
              <a:rPr lang="en-US" smtClean="0"/>
              <a:pPr>
                <a:defRPr/>
              </a:pPr>
              <a:t>19 November 2010</a:t>
            </a:fld>
            <a:r>
              <a:rPr lang="en-US" smtClean="0"/>
              <a:t>  |  Software AG - Get There Faster  |  </a:t>
            </a:r>
            <a:fld id="{0ECAE9C7-F9B0-4C88-9FF5-3579794A0569}" type="slidenum">
              <a:rPr lang="en-US" smtClean="0"/>
              <a:pPr>
                <a:defRPr/>
              </a:pPr>
              <a:t>7</a:t>
            </a:fld>
            <a:r>
              <a:rPr lang="en-US" smtClean="0"/>
              <a:t> </a:t>
            </a:r>
            <a:endParaRPr lang="en-US"/>
          </a:p>
        </p:txBody>
      </p:sp>
      <p:grpSp>
        <p:nvGrpSpPr>
          <p:cNvPr id="37" name="Gruppieren 36"/>
          <p:cNvGrpSpPr/>
          <p:nvPr/>
        </p:nvGrpSpPr>
        <p:grpSpPr>
          <a:xfrm>
            <a:off x="5872163" y="1243013"/>
            <a:ext cx="3078353" cy="5250894"/>
            <a:chOff x="5872163" y="1243013"/>
            <a:chExt cx="3078353" cy="5250894"/>
          </a:xfrm>
        </p:grpSpPr>
        <p:grpSp>
          <p:nvGrpSpPr>
            <p:cNvPr id="23" name="Gruppieren 22"/>
            <p:cNvGrpSpPr/>
            <p:nvPr/>
          </p:nvGrpSpPr>
          <p:grpSpPr>
            <a:xfrm>
              <a:off x="6610349" y="3371851"/>
              <a:ext cx="1667829" cy="733425"/>
              <a:chOff x="6610349" y="3371851"/>
              <a:chExt cx="1667829" cy="733425"/>
            </a:xfrm>
          </p:grpSpPr>
          <p:sp>
            <p:nvSpPr>
              <p:cNvPr id="21" name="Flussdiagramm: Zusammenführen 20"/>
              <p:cNvSpPr/>
              <p:nvPr/>
            </p:nvSpPr>
            <p:spPr bwMode="auto">
              <a:xfrm rot="5400000">
                <a:off x="6962774" y="3019426"/>
                <a:ext cx="733425" cy="1438275"/>
              </a:xfrm>
              <a:prstGeom prst="flowChartMerge">
                <a:avLst/>
              </a:prstGeom>
              <a:solidFill>
                <a:srgbClr val="233356">
                  <a:alpha val="2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itchFamily="34" charset="0"/>
                </a:endParaRPr>
              </a:p>
            </p:txBody>
          </p:sp>
          <p:pic>
            <p:nvPicPr>
              <p:cNvPr id="20" name="Picture 14" descr="Downloads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777163" y="3492817"/>
                <a:ext cx="501015" cy="5010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9" name="Gruppieren 18"/>
            <p:cNvGrpSpPr/>
            <p:nvPr/>
          </p:nvGrpSpPr>
          <p:grpSpPr>
            <a:xfrm>
              <a:off x="5938838" y="1243013"/>
              <a:ext cx="1262062" cy="1517094"/>
              <a:chOff x="5938838" y="1243013"/>
              <a:chExt cx="1262062" cy="1517094"/>
            </a:xfrm>
          </p:grpSpPr>
          <p:pic>
            <p:nvPicPr>
              <p:cNvPr id="11" name="Picture 3" descr="Strategize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938838" y="1243013"/>
                <a:ext cx="1262062" cy="12620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" name="Textfeld 13"/>
              <p:cNvSpPr txBox="1"/>
              <p:nvPr/>
            </p:nvSpPr>
            <p:spPr>
              <a:xfrm>
                <a:off x="6028695" y="2390775"/>
                <a:ext cx="10823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MashApp</a:t>
                </a:r>
                <a:endParaRPr lang="en-US" dirty="0"/>
              </a:p>
            </p:txBody>
          </p:sp>
        </p:grpSp>
        <p:grpSp>
          <p:nvGrpSpPr>
            <p:cNvPr id="22" name="Gruppieren 21"/>
            <p:cNvGrpSpPr/>
            <p:nvPr/>
          </p:nvGrpSpPr>
          <p:grpSpPr>
            <a:xfrm>
              <a:off x="5915025" y="3081337"/>
              <a:ext cx="1309688" cy="1583770"/>
              <a:chOff x="5915025" y="3081337"/>
              <a:chExt cx="1309688" cy="1583770"/>
            </a:xfrm>
          </p:grpSpPr>
          <p:pic>
            <p:nvPicPr>
              <p:cNvPr id="12" name="Picture 18" descr="NotePad"/>
              <p:cNvPicPr preferRelativeResize="0"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915025" y="3081337"/>
                <a:ext cx="1309688" cy="1309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Textfeld 14"/>
              <p:cNvSpPr txBox="1"/>
              <p:nvPr/>
            </p:nvSpPr>
            <p:spPr>
              <a:xfrm>
                <a:off x="5971789" y="4295775"/>
                <a:ext cx="11961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Data feed</a:t>
                </a:r>
                <a:endParaRPr lang="en-US" dirty="0"/>
              </a:p>
            </p:txBody>
          </p:sp>
        </p:grpSp>
        <p:grpSp>
          <p:nvGrpSpPr>
            <p:cNvPr id="17" name="Gruppieren 16"/>
            <p:cNvGrpSpPr/>
            <p:nvPr/>
          </p:nvGrpSpPr>
          <p:grpSpPr>
            <a:xfrm>
              <a:off x="5872163" y="4967288"/>
              <a:ext cx="1395412" cy="1526619"/>
              <a:chOff x="5872163" y="4967288"/>
              <a:chExt cx="1395412" cy="1526619"/>
            </a:xfrm>
          </p:grpSpPr>
          <p:pic>
            <p:nvPicPr>
              <p:cNvPr id="13" name="Picture 2" descr="Supply_Chain"/>
              <p:cNvPicPr preferRelativeResize="0">
                <a:picLocks noChangeAspect="1" noChangeArrowheads="1"/>
              </p:cNvPicPr>
              <p:nvPr/>
            </p:nvPicPr>
            <p:blipFill>
              <a:blip r:embed="rId5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5872163" y="4967288"/>
                <a:ext cx="1395412" cy="13160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" name="Textfeld 15"/>
              <p:cNvSpPr txBox="1"/>
              <p:nvPr/>
            </p:nvSpPr>
            <p:spPr>
              <a:xfrm>
                <a:off x="6004650" y="6124575"/>
                <a:ext cx="11304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>
                        <a:lumMod val="65000"/>
                      </a:schemeClr>
                    </a:solidFill>
                  </a:rPr>
                  <a:t>Database</a:t>
                </a:r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cxnSp>
          <p:nvCxnSpPr>
            <p:cNvPr id="25" name="Gewinkelte Verbindung 24"/>
            <p:cNvCxnSpPr>
              <a:stCxn id="11" idx="3"/>
            </p:cNvCxnSpPr>
            <p:nvPr/>
          </p:nvCxnSpPr>
          <p:spPr bwMode="auto">
            <a:xfrm>
              <a:off x="7200900" y="1874044"/>
              <a:ext cx="828675" cy="1412081"/>
            </a:xfrm>
            <a:prstGeom prst="bentConnector2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feld 30"/>
            <p:cNvSpPr txBox="1"/>
            <p:nvPr/>
          </p:nvSpPr>
          <p:spPr>
            <a:xfrm>
              <a:off x="7400925" y="1562100"/>
              <a:ext cx="15495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Pass down selection</a:t>
              </a:r>
              <a:endParaRPr lang="en-US" sz="1200" dirty="0"/>
            </a:p>
          </p:txBody>
        </p:sp>
        <p:cxnSp>
          <p:nvCxnSpPr>
            <p:cNvPr id="32" name="Gewinkelte Verbindung 24"/>
            <p:cNvCxnSpPr>
              <a:endCxn id="13" idx="3"/>
            </p:cNvCxnSpPr>
            <p:nvPr/>
          </p:nvCxnSpPr>
          <p:spPr bwMode="auto">
            <a:xfrm rot="5400000">
              <a:off x="6936186" y="4531917"/>
              <a:ext cx="1424779" cy="762000"/>
            </a:xfrm>
            <a:prstGeom prst="bentConnector2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feld 35"/>
            <p:cNvSpPr txBox="1"/>
            <p:nvPr/>
          </p:nvSpPr>
          <p:spPr>
            <a:xfrm>
              <a:off x="7400925" y="5695950"/>
              <a:ext cx="14734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Fore ward variable</a:t>
              </a:r>
              <a:endParaRPr lang="en-US" sz="1200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employees filtered by department number</a:t>
            </a:r>
            <a:endParaRPr lang="en-US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table to list employees. The data feed behind it executes a query including a variable – department id:</a:t>
            </a:r>
          </a:p>
          <a:p>
            <a:pPr marL="447675" lvl="1" indent="14288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first_name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47675" lvl="1" indent="14288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employees</a:t>
            </a:r>
          </a:p>
          <a:p>
            <a:pPr marL="447675" lvl="1" indent="14288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department_id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0"/>
            <a:r>
              <a:rPr lang="en-US" dirty="0" smtClean="0">
                <a:solidFill>
                  <a:srgbClr val="233356"/>
                </a:solidFill>
              </a:rPr>
              <a:t>Basically it’s a data source, text concatenation, number to string conversion and the user input on the far right hand side.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BE22BE-A2DD-4C53-913A-D3038923C231}" type="datetime3">
              <a:rPr lang="en-US" smtClean="0"/>
              <a:pPr>
                <a:defRPr/>
              </a:pPr>
              <a:t>19 November 2010</a:t>
            </a:fld>
            <a:r>
              <a:rPr lang="en-US" smtClean="0"/>
              <a:t>  |  Software AG - Get There Faster  |  </a:t>
            </a:r>
            <a:fld id="{55BBB70C-5FE3-4502-88CE-F5A8DDD65992}" type="slidenum">
              <a:rPr lang="en-US" smtClean="0"/>
              <a:pPr>
                <a:defRPr/>
              </a:pPr>
              <a:t>8</a:t>
            </a:fld>
            <a:r>
              <a:rPr lang="en-US" smtClean="0"/>
              <a:t> </a:t>
            </a:r>
            <a:endParaRPr lang="en-US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184" y="4010026"/>
            <a:ext cx="7727632" cy="2733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employees filtered by department number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feeds including variables show them in data assignment mode below their columns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9F0E12-BB92-41D1-A1E5-287314786EBB}" type="datetime3">
              <a:rPr lang="en-US" smtClean="0"/>
              <a:pPr>
                <a:defRPr/>
              </a:pPr>
              <a:t>19 November 2010</a:t>
            </a:fld>
            <a:r>
              <a:rPr lang="en-US" smtClean="0"/>
              <a:t>  |  Software AG - Get There Faster  |  </a:t>
            </a:r>
            <a:fld id="{0ECAE9C7-F9B0-4C88-9FF5-3579794A0569}" type="slidenum">
              <a:rPr lang="en-US" smtClean="0"/>
              <a:pPr>
                <a:defRPr/>
              </a:pPr>
              <a:t>9</a:t>
            </a:fld>
            <a:r>
              <a:rPr lang="en-US" smtClean="0"/>
              <a:t> </a:t>
            </a:r>
            <a:endParaRPr lang="en-US"/>
          </a:p>
        </p:txBody>
      </p:sp>
      <p:grpSp>
        <p:nvGrpSpPr>
          <p:cNvPr id="7" name="Gruppieren 6"/>
          <p:cNvGrpSpPr/>
          <p:nvPr/>
        </p:nvGrpSpPr>
        <p:grpSpPr>
          <a:xfrm>
            <a:off x="895349" y="2967037"/>
            <a:ext cx="7319964" cy="2734628"/>
            <a:chOff x="895349" y="2967037"/>
            <a:chExt cx="7319964" cy="2734628"/>
          </a:xfrm>
        </p:grpSpPr>
        <p:pic>
          <p:nvPicPr>
            <p:cNvPr id="3993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28688" y="2967037"/>
              <a:ext cx="7286625" cy="273462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6" name="Abgerundetes Rechteck 5"/>
            <p:cNvSpPr/>
            <p:nvPr/>
          </p:nvSpPr>
          <p:spPr bwMode="auto">
            <a:xfrm>
              <a:off x="895349" y="3990975"/>
              <a:ext cx="2314575" cy="1009650"/>
            </a:xfrm>
            <a:prstGeom prst="roundRect">
              <a:avLst/>
            </a:prstGeom>
            <a:noFill/>
            <a:ln>
              <a:solidFill>
                <a:schemeClr val="accent6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endParaRP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69&quot;&gt;&lt;object type=&quot;3&quot; unique_id=&quot;12886&quot;&gt;&lt;property id=&quot;20148&quot; value=&quot;5&quot;/&gt;&lt;property id=&quot;20300&quot; value=&quot;Slide 10 - &amp;quot;Software AG Colors&amp;quot;&quot;/&gt;&lt;property id=&quot;20307&quot; value=&quot;283&quot;/&gt;&lt;/object&gt;&lt;object type=&quot;3&quot; unique_id=&quot;13079&quot;&gt;&lt;property id=&quot;20148&quot; value=&quot;5&quot;/&gt;&lt;property id=&quot;20300&quot; value=&quot;Slide 1 - &amp;quot;Presentation Title Here&amp;#x0D;&amp;#x0A;Additional title space or subtitle if needed&amp;quot;&quot;/&gt;&lt;property id=&quot;20307&quot; value=&quot;290&quot;/&gt;&lt;/object&gt;&lt;object type=&quot;3&quot; unique_id=&quot;13111&quot;&gt;&lt;property id=&quot;20148&quot; value=&quot;5&quot;/&gt;&lt;property id=&quot;20300&quot; value=&quot;Slide 13 - &amp;quot;Thank you!&amp;quot;&quot;/&gt;&lt;property id=&quot;20307&quot; value=&quot;291&quot;/&gt;&lt;/object&gt;&lt;object type=&quot;3&quot; unique_id=&quot;13908&quot;&gt;&lt;property id=&quot;20148&quot; value=&quot;5&quot;/&gt;&lt;property id=&quot;20300&quot; value=&quot;Slide 14 - &amp;quot;Icons: Databases, Mainframes, Hard Drives, Monitors, etc&amp;quot;&quot;/&gt;&lt;property id=&quot;20307&quot; value=&quot;296&quot;/&gt;&lt;/object&gt;&lt;object type=&quot;3&quot; unique_id=&quot;13910&quot;&gt;&lt;property id=&quot;20148&quot; value=&quot;5&quot;/&gt;&lt;property id=&quot;20300&quot; value=&quot;Slide 15 - &amp;quot;People, Devices, Buildings&amp;quot;&quot;/&gt;&lt;property id=&quot;20307&quot; value=&quot;298&quot;/&gt;&lt;/object&gt;&lt;object type=&quot;3&quot; unique_id=&quot;13911&quot;&gt;&lt;property id=&quot;20148&quot; value=&quot;5&quot;/&gt;&lt;property id=&quot;20300&quot; value=&quot;Slide 16 - &amp;quot;Docs, services, misc.&amp;quot;&quot;/&gt;&lt;property id=&quot;20307&quot; value=&quot;299&quot;/&gt;&lt;/object&gt;&lt;object type=&quot;3&quot; unique_id=&quot;13913&quot;&gt;&lt;property id=&quot;20148&quot; value=&quot;5&quot;/&gt;&lt;property id=&quot;20300&quot; value=&quot;Slide 19 - &amp;quot;Shapes to Accent Text. Use These Colors Primarily.&amp;quot;&quot;/&gt;&lt;property id=&quot;20307&quot; value=&quot;301&quot;/&gt;&lt;/object&gt;&lt;object type=&quot;3&quot; unique_id=&quot;13914&quot;&gt;&lt;property id=&quot;20148&quot; value=&quot;5&quot;/&gt;&lt;property id=&quot;20300&quot; value=&quot;Slide 20 - &amp;quot;Shapes to Accent Text. Accent Colors for Limited Use&amp;quot;&quot;/&gt;&lt;property id=&quot;20307&quot; value=&quot;302&quot;/&gt;&lt;/object&gt;&lt;object type=&quot;3&quot; unique_id=&quot;13915&quot;&gt;&lt;property id=&quot;20148&quot; value=&quot;5&quot;/&gt;&lt;property id=&quot;20300&quot; value=&quot;Slide 21 - &amp;quot;Simple Shapes for Diagrams/Flowcharts&amp;quot;&quot;/&gt;&lt;property id=&quot;20307&quot; value=&quot;303&quot;/&gt;&lt;/object&gt;&lt;object type=&quot;3&quot; unique_id=&quot;13917&quot;&gt;&lt;property id=&quot;20148&quot; value=&quot;5&quot;/&gt;&lt;property id=&quot;20300&quot; value=&quot;Slide 22 - &amp;quot;Business Process Map Icons &amp;amp; Sample – please use ONLY when creating process maps&amp;quot;&quot;/&gt;&lt;property id=&quot;20307&quot; value=&quot;305&quot;/&gt;&lt;/object&gt;&lt;object type=&quot;3&quot; unique_id=&quot;13918&quot;&gt;&lt;property id=&quot;20148&quot; value=&quot;5&quot;/&gt;&lt;property id=&quot;20300&quot; value=&quot;Slide 23 - &amp;quot;Corporate/Product Logos&amp;quot;&quot;/&gt;&lt;property id=&quot;20307&quot; value=&quot;306&quot;/&gt;&lt;/object&gt;&lt;object type=&quot;3&quot; unique_id=&quot;13920&quot;&gt;&lt;property id=&quot;20148&quot; value=&quot;5&quot;/&gt;&lt;property id=&quot;20300&quot; value=&quot;Slide 24 - &amp;quot;Arrows&amp;quot;&quot;/&gt;&lt;property id=&quot;20307&quot; value=&quot;308&quot;/&gt;&lt;/object&gt;&lt;object type=&quot;3&quot; unique_id=&quot;13921&quot;&gt;&lt;property id=&quot;20148&quot; value=&quot;5&quot;/&gt;&lt;property id=&quot;20300&quot; value=&quot;Slide 25 - &amp;quot;Frames to Use for Screen Shots&amp;quot;&quot;/&gt;&lt;property id=&quot;20307&quot; value=&quot;309&quot;/&gt;&lt;/object&gt;&lt;object type=&quot;3&quot; unique_id=&quot;13922&quot;&gt;&lt;property id=&quot;20148&quot; value=&quot;5&quot;/&gt;&lt;property id=&quot;20300&quot; value=&quot;Slide 26 - &amp;quot;Callouts, Chevrons, Arrows&amp;quot;&quot;/&gt;&lt;property id=&quot;20307&quot; value=&quot;310&quot;/&gt;&lt;/object&gt;&lt;object type=&quot;3&quot; unique_id=&quot;15705&quot;&gt;&lt;property id=&quot;20148&quot; value=&quot;5&quot;/&gt;&lt;property id=&quot;20300&quot; value=&quot;Slide 28&quot;/&gt;&lt;property id=&quot;20307&quot; value=&quot;313&quot;/&gt;&lt;/object&gt;&lt;object type=&quot;3&quot; unique_id=&quot;16820&quot;&gt;&lt;property id=&quot;20148&quot; value=&quot;5&quot;/&gt;&lt;property id=&quot;20300&quot; value=&quot;Slide 11 - &amp;quot;Section Divider Page Title&amp;#x0D;&amp;#x0A;Section subtitle/information here&amp;quot;&quot;/&gt;&lt;property id=&quot;20307&quot; value=&quot;322&quot;/&gt;&lt;/object&gt;&lt;object type=&quot;3&quot; unique_id=&quot;16923&quot;&gt;&lt;property id=&quot;20148&quot; value=&quot;5&quot;/&gt;&lt;property id=&quot;20300&quot; value=&quot;Slide 12 - &amp;quot;Section Divider Page Title&amp;#x0D;&amp;#x0A;Section subtitle/information here&amp;quot;&quot;/&gt;&lt;property id=&quot;20307&quot; value=&quot;323&quot;/&gt;&lt;/object&gt;&lt;object type=&quot;3&quot; unique_id=&quot;17345&quot;&gt;&lt;property id=&quot;20148&quot; value=&quot;5&quot;/&gt;&lt;property id=&quot;20300&quot; value=&quot;Slide 2 - &amp;quot;Single-line Headline – 24 point&amp;quot;&quot;/&gt;&lt;property id=&quot;20307&quot; value=&quot;324&quot;/&gt;&lt;/object&gt;&lt;object type=&quot;3&quot; unique_id=&quot;17346&quot;&gt;&lt;property id=&quot;20148&quot; value=&quot;5&quot;/&gt;&lt;property id=&quot;20300&quot; value=&quot;Slide 4 - &amp;quot;Headline on the content page also possibly &amp;#x0D;&amp;#x0A;with a second line – 24 point&amp;quot;&quot;/&gt;&lt;property id=&quot;20307&quot; value=&quot;325&quot;/&gt;&lt;/object&gt;&lt;object type=&quot;3&quot; unique_id=&quot;17347&quot;&gt;&lt;property id=&quot;20148&quot; value=&quot;5&quot;/&gt;&lt;property id=&quot;20300&quot; value=&quot;Slide 5 - &amp;quot;Optional text page with two columns&amp;quot;&quot;/&gt;&lt;property id=&quot;20307&quot; value=&quot;326&quot;/&gt;&lt;/object&gt;&lt;object type=&quot;3&quot; unique_id=&quot;17348&quot;&gt;&lt;property id=&quot;20148&quot; value=&quot;5&quot;/&gt;&lt;property id=&quot;20300&quot; value=&quot;Slide 6 - &amp;quot;Optional text page with NO image and callout in the margin area&amp;quot;&quot;/&gt;&lt;property id=&quot;20307&quot; value=&quot;327&quot;/&gt;&lt;/object&gt;&lt;object type=&quot;3&quot; unique_id=&quot;17349&quot;&gt;&lt;property id=&quot;20148&quot; value=&quot;5&quot;/&gt;&lt;property id=&quot;20300&quot; value=&quot;Slide 7 - &amp;quot;Image with headline&amp;quot;&quot;/&gt;&lt;property id=&quot;20307&quot; value=&quot;328&quot;/&gt;&lt;/object&gt;&lt;object type=&quot;3&quot; unique_id=&quot;17350&quot;&gt;&lt;property id=&quot;20148&quot; value=&quot;5&quot;/&gt;&lt;property id=&quot;20300&quot; value=&quot;Slide 8 - &amp;quot;Optional page with a smaller image and explanation in the margin area&amp;quot;&quot;/&gt;&lt;property id=&quot;20307&quot; value=&quot;329&quot;/&gt;&lt;/object&gt;&lt;object type=&quot;3&quot; unique_id=&quot;17351&quot;&gt;&lt;property id=&quot;20148&quot; value=&quot;5&quot;/&gt;&lt;property id=&quot;20300&quot; value=&quot;Slide 9 - &amp;quot;The Basic Grid&amp;quot;&quot;/&gt;&lt;property id=&quot;20307&quot; value=&quot;330&quot;/&gt;&lt;/object&gt;&lt;object type=&quot;3&quot; unique_id=&quot;17746&quot;&gt;&lt;property id=&quot;20148&quot; value=&quot;5&quot;/&gt;&lt;property id=&quot;20300&quot; value=&quot;Slide 3 - &amp;quot;Single-line Headline – 24 point&amp;quot;&quot;/&gt;&lt;property id=&quot;20307&quot; value=&quot;331&quot;/&gt;&lt;/object&gt;&lt;object type=&quot;3&quot; unique_id=&quot;19976&quot;&gt;&lt;property id=&quot;20148&quot; value=&quot;5&quot;/&gt;&lt;property id=&quot;20300&quot; value=&quot;Slide 27 - &amp;quot;Images&amp;quot;&quot;/&gt;&lt;property id=&quot;20307&quot; value=&quot;332&quot;/&gt;&lt;/object&gt;&lt;object type=&quot;3&quot; unique_id=&quot;20036&quot;&gt;&lt;property id=&quot;20148&quot; value=&quot;5&quot;/&gt;&lt;property id=&quot;20300&quot; value=&quot;Slide 17 - &amp;quot;Misc Button Icons&amp;quot;&quot;/&gt;&lt;property id=&quot;20307&quot; value=&quot;333&quot;/&gt;&lt;/object&gt;&lt;object type=&quot;3&quot; unique_id=&quot;20037&quot;&gt;&lt;property id=&quot;20148&quot; value=&quot;5&quot;/&gt;&lt;property id=&quot;20300&quot; value=&quot;Slide 18 - &amp;quot;Misc Button Icons&amp;quot;&quot;/&gt;&lt;property id=&quot;20307&quot; value=&quot;334&quot;/&gt;&lt;/object&gt;&lt;/object&gt;&lt;object type=&quot;8&quot; unique_id=&quot;1007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Software AG">
  <a:themeElements>
    <a:clrScheme name="Software AG 14">
      <a:dk1>
        <a:srgbClr val="233356"/>
      </a:dk1>
      <a:lt1>
        <a:srgbClr val="FFFFFF"/>
      </a:lt1>
      <a:dk2>
        <a:srgbClr val="233356"/>
      </a:dk2>
      <a:lt2>
        <a:srgbClr val="E2E7DD"/>
      </a:lt2>
      <a:accent1>
        <a:srgbClr val="96AB39"/>
      </a:accent1>
      <a:accent2>
        <a:srgbClr val="C6092A"/>
      </a:accent2>
      <a:accent3>
        <a:srgbClr val="FFFFFF"/>
      </a:accent3>
      <a:accent4>
        <a:srgbClr val="1C2A48"/>
      </a:accent4>
      <a:accent5>
        <a:srgbClr val="C9D2AE"/>
      </a:accent5>
      <a:accent6>
        <a:srgbClr val="B30725"/>
      </a:accent6>
      <a:hlink>
        <a:srgbClr val="038299"/>
      </a:hlink>
      <a:folHlink>
        <a:srgbClr val="D16E00"/>
      </a:folHlink>
    </a:clrScheme>
    <a:fontScheme name="Software AG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Software A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ftware A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ftware A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ftware A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ftware A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ftware A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ftware A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ftware A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ftware A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ftware A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ftware A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ftware A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ftware AG 13">
        <a:dk1>
          <a:srgbClr val="233356"/>
        </a:dk1>
        <a:lt1>
          <a:srgbClr val="FFFFFF"/>
        </a:lt1>
        <a:dk2>
          <a:srgbClr val="000000"/>
        </a:dk2>
        <a:lt2>
          <a:srgbClr val="E2E7DD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C2A48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ftware AG 14">
        <a:dk1>
          <a:srgbClr val="233356"/>
        </a:dk1>
        <a:lt1>
          <a:srgbClr val="FFFFFF"/>
        </a:lt1>
        <a:dk2>
          <a:srgbClr val="233356"/>
        </a:dk2>
        <a:lt2>
          <a:srgbClr val="E2E7DD"/>
        </a:lt2>
        <a:accent1>
          <a:srgbClr val="96AB39"/>
        </a:accent1>
        <a:accent2>
          <a:srgbClr val="C6092A"/>
        </a:accent2>
        <a:accent3>
          <a:srgbClr val="FFFFFF"/>
        </a:accent3>
        <a:accent4>
          <a:srgbClr val="1C2A48"/>
        </a:accent4>
        <a:accent5>
          <a:srgbClr val="C9D2AE"/>
        </a:accent5>
        <a:accent6>
          <a:srgbClr val="B30725"/>
        </a:accent6>
        <a:hlink>
          <a:srgbClr val="038299"/>
        </a:hlink>
        <a:folHlink>
          <a:srgbClr val="D16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2126</TotalTime>
  <Words>472</Words>
  <Application>Microsoft Office PowerPoint</Application>
  <PresentationFormat>Bildschirmpräsentation (4:3)</PresentationFormat>
  <Paragraphs>79</Paragraphs>
  <Slides>12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Trebuchet MS</vt:lpstr>
      <vt:lpstr>Arial</vt:lpstr>
      <vt:lpstr>Wingdings</vt:lpstr>
      <vt:lpstr>Webdings</vt:lpstr>
      <vt:lpstr>ＭＳ Ｐゴシック</vt:lpstr>
      <vt:lpstr>Software AG</vt:lpstr>
      <vt:lpstr>Paket</vt:lpstr>
      <vt:lpstr>MashZone  Dynamic data sources</vt:lpstr>
      <vt:lpstr>Motivation</vt:lpstr>
      <vt:lpstr>Overview</vt:lpstr>
      <vt:lpstr>List departments</vt:lpstr>
      <vt:lpstr>List departments</vt:lpstr>
      <vt:lpstr>Use department’s name/number</vt:lpstr>
      <vt:lpstr>Use department’s name/number</vt:lpstr>
      <vt:lpstr>List employees filtered by department number</vt:lpstr>
      <vt:lpstr>List employees filtered by department number</vt:lpstr>
      <vt:lpstr>List employees filtered by department number</vt:lpstr>
      <vt:lpstr>Done</vt:lpstr>
      <vt:lpstr>Thank you!</vt:lpstr>
    </vt:vector>
  </TitlesOfParts>
  <Company>Software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 Additional title space or subtitle if needed</dc:title>
  <dc:creator>Stephan Freudl</dc:creator>
  <cp:lastModifiedBy>Stephan</cp:lastModifiedBy>
  <cp:revision>457</cp:revision>
  <dcterms:created xsi:type="dcterms:W3CDTF">2009-08-28T15:07:53Z</dcterms:created>
  <dcterms:modified xsi:type="dcterms:W3CDTF">2010-11-19T14:56:55Z</dcterms:modified>
</cp:coreProperties>
</file>